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35"/>
  </p:notesMasterIdLst>
  <p:sldIdLst>
    <p:sldId id="256" r:id="rId2"/>
    <p:sldId id="257" r:id="rId3"/>
    <p:sldId id="259" r:id="rId4"/>
    <p:sldId id="260" r:id="rId5"/>
    <p:sldId id="261" r:id="rId6"/>
    <p:sldId id="263" r:id="rId7"/>
    <p:sldId id="265" r:id="rId8"/>
    <p:sldId id="305" r:id="rId9"/>
    <p:sldId id="268" r:id="rId10"/>
    <p:sldId id="269" r:id="rId11"/>
    <p:sldId id="274" r:id="rId12"/>
    <p:sldId id="276" r:id="rId13"/>
    <p:sldId id="277" r:id="rId14"/>
    <p:sldId id="278" r:id="rId15"/>
    <p:sldId id="306" r:id="rId16"/>
    <p:sldId id="281" r:id="rId17"/>
    <p:sldId id="284" r:id="rId18"/>
    <p:sldId id="285" r:id="rId19"/>
    <p:sldId id="286" r:id="rId20"/>
    <p:sldId id="287" r:id="rId21"/>
    <p:sldId id="288" r:id="rId22"/>
    <p:sldId id="289" r:id="rId23"/>
    <p:sldId id="292" r:id="rId24"/>
    <p:sldId id="291" r:id="rId25"/>
    <p:sldId id="307" r:id="rId26"/>
    <p:sldId id="308" r:id="rId27"/>
    <p:sldId id="293" r:id="rId28"/>
    <p:sldId id="298" r:id="rId29"/>
    <p:sldId id="299" r:id="rId30"/>
    <p:sldId id="300" r:id="rId31"/>
    <p:sldId id="301" r:id="rId32"/>
    <p:sldId id="302" r:id="rId33"/>
    <p:sldId id="304" r:id="rId34"/>
  </p:sldIdLst>
  <p:sldSz cx="9144000" cy="6858000" type="screen4x3"/>
  <p:notesSz cx="6858000" cy="9144000"/>
  <p:defaultTextStyle>
    <a:defPPr>
      <a:defRPr lang="es-A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672" y="28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1705AF-B477-4635-BB53-3059DC838992}" type="datetimeFigureOut">
              <a:rPr lang="es-AR" smtClean="0"/>
              <a:t>3/5/2016</a:t>
            </a:fld>
            <a:endParaRPr lang="es-AR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AR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FAB768-0696-479E-B33B-ABBA08D04184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164025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ChangeArrowheads="1"/>
          </p:cNvSpPr>
          <p:nvPr/>
        </p:nvSpPr>
        <p:spPr bwMode="auto">
          <a:xfrm>
            <a:off x="3886200" y="0"/>
            <a:ext cx="2971800" cy="457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s-PE" altLang="es-AR"/>
          </a:p>
        </p:txBody>
      </p:sp>
      <p:sp>
        <p:nvSpPr>
          <p:cNvPr id="88067" name="Rectangle 3"/>
          <p:cNvSpPr>
            <a:spLocks noChangeArrowheads="1"/>
          </p:cNvSpPr>
          <p:nvPr/>
        </p:nvSpPr>
        <p:spPr bwMode="auto">
          <a:xfrm>
            <a:off x="3886200" y="8686193"/>
            <a:ext cx="2971800" cy="457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 anchor="b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/>
            <a:r>
              <a:rPr lang="es-ES" altLang="es-AR" sz="1200" u="sng">
                <a:latin typeface="Arial" charset="0"/>
              </a:rPr>
              <a:t>35</a:t>
            </a:r>
          </a:p>
        </p:txBody>
      </p:sp>
      <p:sp>
        <p:nvSpPr>
          <p:cNvPr id="88068" name="Rectangle 4"/>
          <p:cNvSpPr>
            <a:spLocks noChangeArrowheads="1"/>
          </p:cNvSpPr>
          <p:nvPr/>
        </p:nvSpPr>
        <p:spPr bwMode="auto">
          <a:xfrm>
            <a:off x="0" y="8686193"/>
            <a:ext cx="2971800" cy="457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s-PE" altLang="es-AR"/>
          </a:p>
        </p:txBody>
      </p:sp>
      <p:sp>
        <p:nvSpPr>
          <p:cNvPr id="88069" name="Rectangle 5"/>
          <p:cNvSpPr>
            <a:spLocks noChangeArrowheads="1"/>
          </p:cNvSpPr>
          <p:nvPr/>
        </p:nvSpPr>
        <p:spPr bwMode="auto">
          <a:xfrm>
            <a:off x="0" y="0"/>
            <a:ext cx="2971800" cy="457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s-PE" altLang="es-AR"/>
          </a:p>
        </p:txBody>
      </p:sp>
      <p:sp>
        <p:nvSpPr>
          <p:cNvPr id="8807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88071" name="Rectangle 7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_tradnl" altLang="es-AR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ChangeArrowheads="1"/>
          </p:cNvSpPr>
          <p:nvPr/>
        </p:nvSpPr>
        <p:spPr bwMode="auto">
          <a:xfrm>
            <a:off x="3886200" y="0"/>
            <a:ext cx="2971800" cy="457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s-PE" altLang="es-AR"/>
          </a:p>
        </p:txBody>
      </p:sp>
      <p:sp>
        <p:nvSpPr>
          <p:cNvPr id="73731" name="Rectangle 3"/>
          <p:cNvSpPr>
            <a:spLocks noChangeArrowheads="1"/>
          </p:cNvSpPr>
          <p:nvPr/>
        </p:nvSpPr>
        <p:spPr bwMode="auto">
          <a:xfrm>
            <a:off x="3886200" y="8686193"/>
            <a:ext cx="2971800" cy="457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 anchor="b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/>
            <a:r>
              <a:rPr lang="es-ES" altLang="es-AR" sz="1200" u="sng">
                <a:latin typeface="Arial" charset="0"/>
              </a:rPr>
              <a:t>21</a:t>
            </a:r>
          </a:p>
        </p:txBody>
      </p:sp>
      <p:sp>
        <p:nvSpPr>
          <p:cNvPr id="73732" name="Rectangle 4"/>
          <p:cNvSpPr>
            <a:spLocks noChangeArrowheads="1"/>
          </p:cNvSpPr>
          <p:nvPr/>
        </p:nvSpPr>
        <p:spPr bwMode="auto">
          <a:xfrm>
            <a:off x="0" y="8686193"/>
            <a:ext cx="2971800" cy="457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s-PE" altLang="es-AR"/>
          </a:p>
        </p:txBody>
      </p:sp>
      <p:sp>
        <p:nvSpPr>
          <p:cNvPr id="73733" name="Rectangle 5"/>
          <p:cNvSpPr>
            <a:spLocks noChangeArrowheads="1"/>
          </p:cNvSpPr>
          <p:nvPr/>
        </p:nvSpPr>
        <p:spPr bwMode="auto">
          <a:xfrm>
            <a:off x="0" y="0"/>
            <a:ext cx="2971800" cy="457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s-PE" altLang="es-AR"/>
          </a:p>
        </p:txBody>
      </p:sp>
      <p:sp>
        <p:nvSpPr>
          <p:cNvPr id="737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73735" name="Rectangle 7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_tradnl" altLang="es-AR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ChangeArrowheads="1"/>
          </p:cNvSpPr>
          <p:nvPr/>
        </p:nvSpPr>
        <p:spPr bwMode="auto">
          <a:xfrm>
            <a:off x="3886200" y="0"/>
            <a:ext cx="2971800" cy="457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s-PE" altLang="es-AR"/>
          </a:p>
        </p:txBody>
      </p:sp>
      <p:sp>
        <p:nvSpPr>
          <p:cNvPr id="74755" name="Rectangle 3"/>
          <p:cNvSpPr>
            <a:spLocks noChangeArrowheads="1"/>
          </p:cNvSpPr>
          <p:nvPr/>
        </p:nvSpPr>
        <p:spPr bwMode="auto">
          <a:xfrm>
            <a:off x="3886200" y="8686193"/>
            <a:ext cx="2971800" cy="457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 anchor="b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/>
            <a:r>
              <a:rPr lang="es-ES" altLang="es-AR" sz="1200" u="sng">
                <a:latin typeface="Arial" charset="0"/>
              </a:rPr>
              <a:t>22</a:t>
            </a:r>
          </a:p>
        </p:txBody>
      </p:sp>
      <p:sp>
        <p:nvSpPr>
          <p:cNvPr id="74756" name="Rectangle 4"/>
          <p:cNvSpPr>
            <a:spLocks noChangeArrowheads="1"/>
          </p:cNvSpPr>
          <p:nvPr/>
        </p:nvSpPr>
        <p:spPr bwMode="auto">
          <a:xfrm>
            <a:off x="0" y="8686193"/>
            <a:ext cx="2971800" cy="457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s-PE" altLang="es-AR"/>
          </a:p>
        </p:txBody>
      </p:sp>
      <p:sp>
        <p:nvSpPr>
          <p:cNvPr id="74757" name="Rectangle 5"/>
          <p:cNvSpPr>
            <a:spLocks noChangeArrowheads="1"/>
          </p:cNvSpPr>
          <p:nvPr/>
        </p:nvSpPr>
        <p:spPr bwMode="auto">
          <a:xfrm>
            <a:off x="0" y="0"/>
            <a:ext cx="2971800" cy="457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s-PE" altLang="es-AR"/>
          </a:p>
        </p:txBody>
      </p:sp>
      <p:sp>
        <p:nvSpPr>
          <p:cNvPr id="7475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74759" name="Rectangle 7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_tradnl" altLang="es-AR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ChangeArrowheads="1"/>
          </p:cNvSpPr>
          <p:nvPr/>
        </p:nvSpPr>
        <p:spPr bwMode="auto">
          <a:xfrm>
            <a:off x="3886200" y="0"/>
            <a:ext cx="2971800" cy="457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s-PE" altLang="es-AR"/>
          </a:p>
        </p:txBody>
      </p:sp>
      <p:sp>
        <p:nvSpPr>
          <p:cNvPr id="75779" name="Rectangle 3"/>
          <p:cNvSpPr>
            <a:spLocks noChangeArrowheads="1"/>
          </p:cNvSpPr>
          <p:nvPr/>
        </p:nvSpPr>
        <p:spPr bwMode="auto">
          <a:xfrm>
            <a:off x="3886200" y="8686193"/>
            <a:ext cx="2971800" cy="457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 anchor="b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/>
            <a:r>
              <a:rPr lang="es-ES" altLang="es-AR" sz="1200" u="sng">
                <a:latin typeface="Arial" charset="0"/>
              </a:rPr>
              <a:t>23</a:t>
            </a:r>
          </a:p>
        </p:txBody>
      </p:sp>
      <p:sp>
        <p:nvSpPr>
          <p:cNvPr id="75780" name="Rectangle 4"/>
          <p:cNvSpPr>
            <a:spLocks noChangeArrowheads="1"/>
          </p:cNvSpPr>
          <p:nvPr/>
        </p:nvSpPr>
        <p:spPr bwMode="auto">
          <a:xfrm>
            <a:off x="0" y="8686193"/>
            <a:ext cx="2971800" cy="457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s-PE" altLang="es-AR"/>
          </a:p>
        </p:txBody>
      </p:sp>
      <p:sp>
        <p:nvSpPr>
          <p:cNvPr id="75781" name="Rectangle 5"/>
          <p:cNvSpPr>
            <a:spLocks noChangeArrowheads="1"/>
          </p:cNvSpPr>
          <p:nvPr/>
        </p:nvSpPr>
        <p:spPr bwMode="auto">
          <a:xfrm>
            <a:off x="0" y="0"/>
            <a:ext cx="2971800" cy="457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s-PE" altLang="es-AR"/>
          </a:p>
        </p:txBody>
      </p:sp>
      <p:sp>
        <p:nvSpPr>
          <p:cNvPr id="7578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75783" name="Rectangle 7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_tradnl" altLang="es-AR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ChangeArrowheads="1"/>
          </p:cNvSpPr>
          <p:nvPr/>
        </p:nvSpPr>
        <p:spPr bwMode="auto">
          <a:xfrm>
            <a:off x="3886200" y="0"/>
            <a:ext cx="2971800" cy="457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s-PE" altLang="es-AR"/>
          </a:p>
        </p:txBody>
      </p:sp>
      <p:sp>
        <p:nvSpPr>
          <p:cNvPr id="76803" name="Rectangle 3"/>
          <p:cNvSpPr>
            <a:spLocks noChangeArrowheads="1"/>
          </p:cNvSpPr>
          <p:nvPr/>
        </p:nvSpPr>
        <p:spPr bwMode="auto">
          <a:xfrm>
            <a:off x="3886200" y="8686193"/>
            <a:ext cx="2971800" cy="457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 anchor="b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/>
            <a:r>
              <a:rPr lang="es-ES" altLang="es-AR" sz="1200" u="sng">
                <a:latin typeface="Arial" charset="0"/>
              </a:rPr>
              <a:t>24</a:t>
            </a:r>
          </a:p>
        </p:txBody>
      </p:sp>
      <p:sp>
        <p:nvSpPr>
          <p:cNvPr id="76804" name="Rectangle 4"/>
          <p:cNvSpPr>
            <a:spLocks noChangeArrowheads="1"/>
          </p:cNvSpPr>
          <p:nvPr/>
        </p:nvSpPr>
        <p:spPr bwMode="auto">
          <a:xfrm>
            <a:off x="0" y="8686193"/>
            <a:ext cx="2971800" cy="457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s-PE" altLang="es-AR"/>
          </a:p>
        </p:txBody>
      </p:sp>
      <p:sp>
        <p:nvSpPr>
          <p:cNvPr id="76805" name="Rectangle 5"/>
          <p:cNvSpPr>
            <a:spLocks noChangeArrowheads="1"/>
          </p:cNvSpPr>
          <p:nvPr/>
        </p:nvSpPr>
        <p:spPr bwMode="auto">
          <a:xfrm>
            <a:off x="0" y="0"/>
            <a:ext cx="2971800" cy="457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s-PE" altLang="es-AR"/>
          </a:p>
        </p:txBody>
      </p:sp>
      <p:sp>
        <p:nvSpPr>
          <p:cNvPr id="7680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76807" name="Rectangle 7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_tradnl" altLang="es-AR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ChangeArrowheads="1"/>
          </p:cNvSpPr>
          <p:nvPr/>
        </p:nvSpPr>
        <p:spPr bwMode="auto">
          <a:xfrm>
            <a:off x="3886200" y="0"/>
            <a:ext cx="2971800" cy="457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s-PE" altLang="es-AR"/>
          </a:p>
        </p:txBody>
      </p:sp>
      <p:sp>
        <p:nvSpPr>
          <p:cNvPr id="77827" name="Rectangle 3"/>
          <p:cNvSpPr>
            <a:spLocks noChangeArrowheads="1"/>
          </p:cNvSpPr>
          <p:nvPr/>
        </p:nvSpPr>
        <p:spPr bwMode="auto">
          <a:xfrm>
            <a:off x="3886200" y="8686193"/>
            <a:ext cx="2971800" cy="457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 anchor="b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/>
            <a:r>
              <a:rPr lang="es-ES" altLang="es-AR" sz="1200" u="sng">
                <a:latin typeface="Arial" charset="0"/>
              </a:rPr>
              <a:t>25</a:t>
            </a:r>
          </a:p>
        </p:txBody>
      </p:sp>
      <p:sp>
        <p:nvSpPr>
          <p:cNvPr id="77828" name="Rectangle 4"/>
          <p:cNvSpPr>
            <a:spLocks noChangeArrowheads="1"/>
          </p:cNvSpPr>
          <p:nvPr/>
        </p:nvSpPr>
        <p:spPr bwMode="auto">
          <a:xfrm>
            <a:off x="0" y="8686193"/>
            <a:ext cx="2971800" cy="457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s-PE" altLang="es-AR"/>
          </a:p>
        </p:txBody>
      </p:sp>
      <p:sp>
        <p:nvSpPr>
          <p:cNvPr id="77829" name="Rectangle 5"/>
          <p:cNvSpPr>
            <a:spLocks noChangeArrowheads="1"/>
          </p:cNvSpPr>
          <p:nvPr/>
        </p:nvSpPr>
        <p:spPr bwMode="auto">
          <a:xfrm>
            <a:off x="0" y="0"/>
            <a:ext cx="2971800" cy="457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s-PE" altLang="es-AR"/>
          </a:p>
        </p:txBody>
      </p:sp>
      <p:sp>
        <p:nvSpPr>
          <p:cNvPr id="7783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77831" name="Rectangle 7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_tradnl" altLang="es-AR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ChangeArrowheads="1"/>
          </p:cNvSpPr>
          <p:nvPr/>
        </p:nvSpPr>
        <p:spPr bwMode="auto">
          <a:xfrm>
            <a:off x="3886200" y="0"/>
            <a:ext cx="2971800" cy="457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s-PE" altLang="es-AR"/>
          </a:p>
        </p:txBody>
      </p:sp>
      <p:sp>
        <p:nvSpPr>
          <p:cNvPr id="79875" name="Rectangle 3"/>
          <p:cNvSpPr>
            <a:spLocks noChangeArrowheads="1"/>
          </p:cNvSpPr>
          <p:nvPr/>
        </p:nvSpPr>
        <p:spPr bwMode="auto">
          <a:xfrm>
            <a:off x="3886200" y="8686193"/>
            <a:ext cx="2971800" cy="457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 anchor="b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/>
            <a:r>
              <a:rPr lang="es-ES" altLang="es-AR" sz="1200" u="sng">
                <a:latin typeface="Arial" charset="0"/>
              </a:rPr>
              <a:t>28</a:t>
            </a:r>
          </a:p>
        </p:txBody>
      </p:sp>
      <p:sp>
        <p:nvSpPr>
          <p:cNvPr id="79876" name="Rectangle 4"/>
          <p:cNvSpPr>
            <a:spLocks noChangeArrowheads="1"/>
          </p:cNvSpPr>
          <p:nvPr/>
        </p:nvSpPr>
        <p:spPr bwMode="auto">
          <a:xfrm>
            <a:off x="0" y="8686193"/>
            <a:ext cx="2971800" cy="457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s-PE" altLang="es-AR"/>
          </a:p>
        </p:txBody>
      </p:sp>
      <p:sp>
        <p:nvSpPr>
          <p:cNvPr id="79877" name="Rectangle 5"/>
          <p:cNvSpPr>
            <a:spLocks noChangeArrowheads="1"/>
          </p:cNvSpPr>
          <p:nvPr/>
        </p:nvSpPr>
        <p:spPr bwMode="auto">
          <a:xfrm>
            <a:off x="0" y="0"/>
            <a:ext cx="2971800" cy="457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s-PE" altLang="es-AR"/>
          </a:p>
        </p:txBody>
      </p:sp>
      <p:sp>
        <p:nvSpPr>
          <p:cNvPr id="7987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79879" name="Rectangle 7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_tradnl" altLang="es-AR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ChangeArrowheads="1"/>
          </p:cNvSpPr>
          <p:nvPr/>
        </p:nvSpPr>
        <p:spPr bwMode="auto">
          <a:xfrm>
            <a:off x="3886200" y="0"/>
            <a:ext cx="2971800" cy="457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s-PE" altLang="es-AR"/>
          </a:p>
        </p:txBody>
      </p:sp>
      <p:sp>
        <p:nvSpPr>
          <p:cNvPr id="83971" name="Rectangle 3"/>
          <p:cNvSpPr>
            <a:spLocks noChangeArrowheads="1"/>
          </p:cNvSpPr>
          <p:nvPr/>
        </p:nvSpPr>
        <p:spPr bwMode="auto">
          <a:xfrm>
            <a:off x="3886200" y="8686193"/>
            <a:ext cx="2971800" cy="457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 anchor="b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/>
            <a:r>
              <a:rPr lang="es-ES" altLang="es-AR" sz="1200" u="sng">
                <a:latin typeface="Arial" charset="0"/>
              </a:rPr>
              <a:t>31</a:t>
            </a:r>
          </a:p>
        </p:txBody>
      </p:sp>
      <p:sp>
        <p:nvSpPr>
          <p:cNvPr id="83972" name="Rectangle 4"/>
          <p:cNvSpPr>
            <a:spLocks noChangeArrowheads="1"/>
          </p:cNvSpPr>
          <p:nvPr/>
        </p:nvSpPr>
        <p:spPr bwMode="auto">
          <a:xfrm>
            <a:off x="0" y="8686193"/>
            <a:ext cx="2971800" cy="457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s-PE" altLang="es-AR"/>
          </a:p>
        </p:txBody>
      </p:sp>
      <p:sp>
        <p:nvSpPr>
          <p:cNvPr id="83973" name="Rectangle 5"/>
          <p:cNvSpPr>
            <a:spLocks noChangeArrowheads="1"/>
          </p:cNvSpPr>
          <p:nvPr/>
        </p:nvSpPr>
        <p:spPr bwMode="auto">
          <a:xfrm>
            <a:off x="0" y="0"/>
            <a:ext cx="2971800" cy="457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s-PE" altLang="es-AR"/>
          </a:p>
        </p:txBody>
      </p:sp>
      <p:sp>
        <p:nvSpPr>
          <p:cNvPr id="8397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83975" name="Rectangle 7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_tradnl" altLang="es-AR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ChangeArrowheads="1"/>
          </p:cNvSpPr>
          <p:nvPr/>
        </p:nvSpPr>
        <p:spPr bwMode="auto">
          <a:xfrm>
            <a:off x="3886200" y="0"/>
            <a:ext cx="2971800" cy="457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s-PE" altLang="es-AR"/>
          </a:p>
        </p:txBody>
      </p:sp>
      <p:sp>
        <p:nvSpPr>
          <p:cNvPr id="84995" name="Rectangle 3"/>
          <p:cNvSpPr>
            <a:spLocks noChangeArrowheads="1"/>
          </p:cNvSpPr>
          <p:nvPr/>
        </p:nvSpPr>
        <p:spPr bwMode="auto">
          <a:xfrm>
            <a:off x="3886200" y="8686193"/>
            <a:ext cx="2971800" cy="457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 anchor="b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/>
            <a:r>
              <a:rPr lang="es-ES" altLang="es-AR" sz="1200" u="sng">
                <a:latin typeface="Arial" charset="0"/>
              </a:rPr>
              <a:t>32</a:t>
            </a:r>
          </a:p>
        </p:txBody>
      </p:sp>
      <p:sp>
        <p:nvSpPr>
          <p:cNvPr id="84996" name="Rectangle 4"/>
          <p:cNvSpPr>
            <a:spLocks noChangeArrowheads="1"/>
          </p:cNvSpPr>
          <p:nvPr/>
        </p:nvSpPr>
        <p:spPr bwMode="auto">
          <a:xfrm>
            <a:off x="0" y="8686193"/>
            <a:ext cx="2971800" cy="457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s-PE" altLang="es-AR"/>
          </a:p>
        </p:txBody>
      </p:sp>
      <p:sp>
        <p:nvSpPr>
          <p:cNvPr id="84997" name="Rectangle 5"/>
          <p:cNvSpPr>
            <a:spLocks noChangeArrowheads="1"/>
          </p:cNvSpPr>
          <p:nvPr/>
        </p:nvSpPr>
        <p:spPr bwMode="auto">
          <a:xfrm>
            <a:off x="0" y="0"/>
            <a:ext cx="2971800" cy="457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s-PE" altLang="es-AR"/>
          </a:p>
        </p:txBody>
      </p:sp>
      <p:sp>
        <p:nvSpPr>
          <p:cNvPr id="8499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84999" name="Rectangle 7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_tradnl" altLang="es-AR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ChangeArrowheads="1"/>
          </p:cNvSpPr>
          <p:nvPr/>
        </p:nvSpPr>
        <p:spPr bwMode="auto">
          <a:xfrm>
            <a:off x="3886200" y="0"/>
            <a:ext cx="2971800" cy="457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s-PE" altLang="es-AR"/>
          </a:p>
        </p:txBody>
      </p:sp>
      <p:sp>
        <p:nvSpPr>
          <p:cNvPr id="86019" name="Rectangle 3"/>
          <p:cNvSpPr>
            <a:spLocks noChangeArrowheads="1"/>
          </p:cNvSpPr>
          <p:nvPr/>
        </p:nvSpPr>
        <p:spPr bwMode="auto">
          <a:xfrm>
            <a:off x="3886200" y="8686193"/>
            <a:ext cx="2971800" cy="457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 anchor="b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/>
            <a:r>
              <a:rPr lang="es-ES" altLang="es-AR" sz="1200" u="sng">
                <a:latin typeface="Arial" charset="0"/>
              </a:rPr>
              <a:t>33</a:t>
            </a:r>
          </a:p>
        </p:txBody>
      </p:sp>
      <p:sp>
        <p:nvSpPr>
          <p:cNvPr id="86020" name="Rectangle 4"/>
          <p:cNvSpPr>
            <a:spLocks noChangeArrowheads="1"/>
          </p:cNvSpPr>
          <p:nvPr/>
        </p:nvSpPr>
        <p:spPr bwMode="auto">
          <a:xfrm>
            <a:off x="0" y="8686193"/>
            <a:ext cx="2971800" cy="457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s-PE" altLang="es-AR"/>
          </a:p>
        </p:txBody>
      </p:sp>
      <p:sp>
        <p:nvSpPr>
          <p:cNvPr id="86021" name="Rectangle 5"/>
          <p:cNvSpPr>
            <a:spLocks noChangeArrowheads="1"/>
          </p:cNvSpPr>
          <p:nvPr/>
        </p:nvSpPr>
        <p:spPr bwMode="auto">
          <a:xfrm>
            <a:off x="0" y="0"/>
            <a:ext cx="2971800" cy="457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s-PE" altLang="es-AR"/>
          </a:p>
        </p:txBody>
      </p:sp>
      <p:sp>
        <p:nvSpPr>
          <p:cNvPr id="8602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86023" name="Rectangle 7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_tradnl" altLang="es-AR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ChangeArrowheads="1"/>
          </p:cNvSpPr>
          <p:nvPr/>
        </p:nvSpPr>
        <p:spPr bwMode="auto">
          <a:xfrm>
            <a:off x="3886200" y="0"/>
            <a:ext cx="2971800" cy="457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s-PE" altLang="es-AR"/>
          </a:p>
        </p:txBody>
      </p:sp>
      <p:sp>
        <p:nvSpPr>
          <p:cNvPr id="56323" name="Rectangle 3"/>
          <p:cNvSpPr>
            <a:spLocks noChangeArrowheads="1"/>
          </p:cNvSpPr>
          <p:nvPr/>
        </p:nvSpPr>
        <p:spPr bwMode="auto">
          <a:xfrm>
            <a:off x="3886200" y="8686193"/>
            <a:ext cx="2971800" cy="457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 anchor="b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/>
            <a:r>
              <a:rPr lang="es-ES" altLang="es-AR" sz="1200" u="sng">
                <a:latin typeface="Arial" charset="0"/>
              </a:rPr>
              <a:t>5</a:t>
            </a:r>
          </a:p>
        </p:txBody>
      </p:sp>
      <p:sp>
        <p:nvSpPr>
          <p:cNvPr id="56324" name="Rectangle 4"/>
          <p:cNvSpPr>
            <a:spLocks noChangeArrowheads="1"/>
          </p:cNvSpPr>
          <p:nvPr/>
        </p:nvSpPr>
        <p:spPr bwMode="auto">
          <a:xfrm>
            <a:off x="0" y="8686193"/>
            <a:ext cx="2971800" cy="457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s-PE" altLang="es-AR"/>
          </a:p>
        </p:txBody>
      </p:sp>
      <p:sp>
        <p:nvSpPr>
          <p:cNvPr id="56325" name="Rectangle 5"/>
          <p:cNvSpPr>
            <a:spLocks noChangeArrowheads="1"/>
          </p:cNvSpPr>
          <p:nvPr/>
        </p:nvSpPr>
        <p:spPr bwMode="auto">
          <a:xfrm>
            <a:off x="0" y="0"/>
            <a:ext cx="2971800" cy="457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s-PE" altLang="es-AR"/>
          </a:p>
        </p:txBody>
      </p:sp>
      <p:sp>
        <p:nvSpPr>
          <p:cNvPr id="5632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56327" name="Rectangle 7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_tradnl" altLang="es-AR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auto">
          <a:xfrm>
            <a:off x="3886200" y="0"/>
            <a:ext cx="2971800" cy="457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s-PE" altLang="es-AR"/>
          </a:p>
        </p:txBody>
      </p:sp>
      <p:sp>
        <p:nvSpPr>
          <p:cNvPr id="57347" name="Rectangle 3"/>
          <p:cNvSpPr>
            <a:spLocks noChangeArrowheads="1"/>
          </p:cNvSpPr>
          <p:nvPr/>
        </p:nvSpPr>
        <p:spPr bwMode="auto">
          <a:xfrm>
            <a:off x="3886200" y="8686193"/>
            <a:ext cx="2971800" cy="457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 anchor="b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/>
            <a:r>
              <a:rPr lang="es-ES" altLang="es-AR" sz="1200" u="sng">
                <a:latin typeface="Arial" charset="0"/>
              </a:rPr>
              <a:t>6</a:t>
            </a:r>
          </a:p>
        </p:txBody>
      </p:sp>
      <p:sp>
        <p:nvSpPr>
          <p:cNvPr id="57348" name="Rectangle 4"/>
          <p:cNvSpPr>
            <a:spLocks noChangeArrowheads="1"/>
          </p:cNvSpPr>
          <p:nvPr/>
        </p:nvSpPr>
        <p:spPr bwMode="auto">
          <a:xfrm>
            <a:off x="0" y="8686193"/>
            <a:ext cx="2971800" cy="457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s-PE" altLang="es-AR"/>
          </a:p>
        </p:txBody>
      </p:sp>
      <p:sp>
        <p:nvSpPr>
          <p:cNvPr id="57349" name="Rectangle 5"/>
          <p:cNvSpPr>
            <a:spLocks noChangeArrowheads="1"/>
          </p:cNvSpPr>
          <p:nvPr/>
        </p:nvSpPr>
        <p:spPr bwMode="auto">
          <a:xfrm>
            <a:off x="0" y="0"/>
            <a:ext cx="2971800" cy="457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s-PE" altLang="es-AR"/>
          </a:p>
        </p:txBody>
      </p:sp>
      <p:sp>
        <p:nvSpPr>
          <p:cNvPr id="5735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57351" name="Rectangle 7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_tradnl" altLang="es-AR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ChangeArrowheads="1"/>
          </p:cNvSpPr>
          <p:nvPr/>
        </p:nvSpPr>
        <p:spPr bwMode="auto">
          <a:xfrm>
            <a:off x="3886200" y="0"/>
            <a:ext cx="2971800" cy="457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s-PE" altLang="es-AR"/>
          </a:p>
        </p:txBody>
      </p:sp>
      <p:sp>
        <p:nvSpPr>
          <p:cNvPr id="62467" name="Rectangle 3"/>
          <p:cNvSpPr>
            <a:spLocks noChangeArrowheads="1"/>
          </p:cNvSpPr>
          <p:nvPr/>
        </p:nvSpPr>
        <p:spPr bwMode="auto">
          <a:xfrm>
            <a:off x="3886200" y="8686193"/>
            <a:ext cx="2971800" cy="457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 anchor="b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/>
            <a:r>
              <a:rPr lang="es-ES" altLang="es-AR" sz="1200" u="sng">
                <a:latin typeface="Arial" charset="0"/>
              </a:rPr>
              <a:t>12</a:t>
            </a:r>
          </a:p>
        </p:txBody>
      </p:sp>
      <p:sp>
        <p:nvSpPr>
          <p:cNvPr id="62468" name="Rectangle 4"/>
          <p:cNvSpPr>
            <a:spLocks noChangeArrowheads="1"/>
          </p:cNvSpPr>
          <p:nvPr/>
        </p:nvSpPr>
        <p:spPr bwMode="auto">
          <a:xfrm>
            <a:off x="0" y="8686193"/>
            <a:ext cx="2971800" cy="457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s-PE" altLang="es-AR"/>
          </a:p>
        </p:txBody>
      </p:sp>
      <p:sp>
        <p:nvSpPr>
          <p:cNvPr id="62469" name="Rectangle 5"/>
          <p:cNvSpPr>
            <a:spLocks noChangeArrowheads="1"/>
          </p:cNvSpPr>
          <p:nvPr/>
        </p:nvSpPr>
        <p:spPr bwMode="auto">
          <a:xfrm>
            <a:off x="0" y="0"/>
            <a:ext cx="2971800" cy="457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s-PE" altLang="es-AR"/>
          </a:p>
        </p:txBody>
      </p:sp>
      <p:sp>
        <p:nvSpPr>
          <p:cNvPr id="6247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62471" name="Rectangle 7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_tradnl" altLang="es-AR" dirty="0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ChangeArrowheads="1"/>
          </p:cNvSpPr>
          <p:nvPr/>
        </p:nvSpPr>
        <p:spPr bwMode="auto">
          <a:xfrm>
            <a:off x="3886200" y="0"/>
            <a:ext cx="2971800" cy="457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s-PE" altLang="es-AR"/>
          </a:p>
        </p:txBody>
      </p:sp>
      <p:sp>
        <p:nvSpPr>
          <p:cNvPr id="64515" name="Rectangle 3"/>
          <p:cNvSpPr>
            <a:spLocks noChangeArrowheads="1"/>
          </p:cNvSpPr>
          <p:nvPr/>
        </p:nvSpPr>
        <p:spPr bwMode="auto">
          <a:xfrm>
            <a:off x="3886200" y="8686193"/>
            <a:ext cx="2971800" cy="457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 anchor="b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/>
            <a:r>
              <a:rPr lang="es-ES" altLang="es-AR" sz="1200" u="sng">
                <a:latin typeface="Arial" charset="0"/>
              </a:rPr>
              <a:t>14</a:t>
            </a:r>
          </a:p>
        </p:txBody>
      </p:sp>
      <p:sp>
        <p:nvSpPr>
          <p:cNvPr id="64516" name="Rectangle 4"/>
          <p:cNvSpPr>
            <a:spLocks noChangeArrowheads="1"/>
          </p:cNvSpPr>
          <p:nvPr/>
        </p:nvSpPr>
        <p:spPr bwMode="auto">
          <a:xfrm>
            <a:off x="0" y="8686193"/>
            <a:ext cx="2971800" cy="457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s-PE" altLang="es-AR"/>
          </a:p>
        </p:txBody>
      </p:sp>
      <p:sp>
        <p:nvSpPr>
          <p:cNvPr id="64517" name="Rectangle 5"/>
          <p:cNvSpPr>
            <a:spLocks noChangeArrowheads="1"/>
          </p:cNvSpPr>
          <p:nvPr/>
        </p:nvSpPr>
        <p:spPr bwMode="auto">
          <a:xfrm>
            <a:off x="0" y="0"/>
            <a:ext cx="2971800" cy="457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s-PE" altLang="es-AR"/>
          </a:p>
        </p:txBody>
      </p:sp>
      <p:sp>
        <p:nvSpPr>
          <p:cNvPr id="6451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64519" name="Rectangle 7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_tradnl" altLang="es-AR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ChangeArrowheads="1"/>
          </p:cNvSpPr>
          <p:nvPr/>
        </p:nvSpPr>
        <p:spPr bwMode="auto">
          <a:xfrm>
            <a:off x="3886200" y="0"/>
            <a:ext cx="2971800" cy="457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s-PE" altLang="es-AR"/>
          </a:p>
        </p:txBody>
      </p:sp>
      <p:sp>
        <p:nvSpPr>
          <p:cNvPr id="65539" name="Rectangle 3"/>
          <p:cNvSpPr>
            <a:spLocks noChangeArrowheads="1"/>
          </p:cNvSpPr>
          <p:nvPr/>
        </p:nvSpPr>
        <p:spPr bwMode="auto">
          <a:xfrm>
            <a:off x="3886200" y="8686193"/>
            <a:ext cx="2971800" cy="457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 anchor="b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/>
            <a:r>
              <a:rPr lang="es-ES" altLang="es-AR" sz="1200" u="sng">
                <a:latin typeface="Arial" charset="0"/>
              </a:rPr>
              <a:t>3</a:t>
            </a:r>
          </a:p>
        </p:txBody>
      </p:sp>
      <p:sp>
        <p:nvSpPr>
          <p:cNvPr id="65540" name="Rectangle 4"/>
          <p:cNvSpPr>
            <a:spLocks noChangeArrowheads="1"/>
          </p:cNvSpPr>
          <p:nvPr/>
        </p:nvSpPr>
        <p:spPr bwMode="auto">
          <a:xfrm>
            <a:off x="0" y="8686193"/>
            <a:ext cx="2971800" cy="457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s-PE" altLang="es-AR"/>
          </a:p>
        </p:txBody>
      </p:sp>
      <p:sp>
        <p:nvSpPr>
          <p:cNvPr id="65541" name="Rectangle 5"/>
          <p:cNvSpPr>
            <a:spLocks noChangeArrowheads="1"/>
          </p:cNvSpPr>
          <p:nvPr/>
        </p:nvSpPr>
        <p:spPr bwMode="auto">
          <a:xfrm>
            <a:off x="0" y="0"/>
            <a:ext cx="2971800" cy="457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s-PE" altLang="es-AR"/>
          </a:p>
        </p:txBody>
      </p:sp>
      <p:sp>
        <p:nvSpPr>
          <p:cNvPr id="655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65543" name="Rectangle 7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_tradnl" altLang="es-AR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ChangeArrowheads="1"/>
          </p:cNvSpPr>
          <p:nvPr/>
        </p:nvSpPr>
        <p:spPr bwMode="auto">
          <a:xfrm>
            <a:off x="3886200" y="0"/>
            <a:ext cx="2971800" cy="457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s-PE" altLang="es-AR"/>
          </a:p>
        </p:txBody>
      </p:sp>
      <p:sp>
        <p:nvSpPr>
          <p:cNvPr id="66563" name="Rectangle 3"/>
          <p:cNvSpPr>
            <a:spLocks noChangeArrowheads="1"/>
          </p:cNvSpPr>
          <p:nvPr/>
        </p:nvSpPr>
        <p:spPr bwMode="auto">
          <a:xfrm>
            <a:off x="3886200" y="8686193"/>
            <a:ext cx="2971800" cy="457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 anchor="b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/>
            <a:r>
              <a:rPr lang="es-ES" altLang="es-AR" sz="1200" u="sng">
                <a:latin typeface="Arial" charset="0"/>
              </a:rPr>
              <a:t>2</a:t>
            </a:r>
          </a:p>
        </p:txBody>
      </p:sp>
      <p:sp>
        <p:nvSpPr>
          <p:cNvPr id="66564" name="Rectangle 4"/>
          <p:cNvSpPr>
            <a:spLocks noChangeArrowheads="1"/>
          </p:cNvSpPr>
          <p:nvPr/>
        </p:nvSpPr>
        <p:spPr bwMode="auto">
          <a:xfrm>
            <a:off x="0" y="8686193"/>
            <a:ext cx="2971800" cy="457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s-PE" altLang="es-AR"/>
          </a:p>
        </p:txBody>
      </p:sp>
      <p:sp>
        <p:nvSpPr>
          <p:cNvPr id="66565" name="Rectangle 5"/>
          <p:cNvSpPr>
            <a:spLocks noChangeArrowheads="1"/>
          </p:cNvSpPr>
          <p:nvPr/>
        </p:nvSpPr>
        <p:spPr bwMode="auto">
          <a:xfrm>
            <a:off x="0" y="0"/>
            <a:ext cx="2971800" cy="457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s-PE" altLang="es-AR"/>
          </a:p>
        </p:txBody>
      </p:sp>
      <p:sp>
        <p:nvSpPr>
          <p:cNvPr id="665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66567" name="Rectangle 7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_tradnl" altLang="es-AR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ChangeArrowheads="1"/>
          </p:cNvSpPr>
          <p:nvPr/>
        </p:nvSpPr>
        <p:spPr bwMode="auto">
          <a:xfrm>
            <a:off x="3886200" y="0"/>
            <a:ext cx="2971800" cy="457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s-PE" altLang="es-AR"/>
          </a:p>
        </p:txBody>
      </p:sp>
      <p:sp>
        <p:nvSpPr>
          <p:cNvPr id="69635" name="Rectangle 3"/>
          <p:cNvSpPr>
            <a:spLocks noChangeArrowheads="1"/>
          </p:cNvSpPr>
          <p:nvPr/>
        </p:nvSpPr>
        <p:spPr bwMode="auto">
          <a:xfrm>
            <a:off x="3886200" y="8686193"/>
            <a:ext cx="2971800" cy="457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 anchor="b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/>
            <a:r>
              <a:rPr lang="es-ES" altLang="es-AR" sz="1200" u="sng">
                <a:latin typeface="Arial" charset="0"/>
              </a:rPr>
              <a:t>17</a:t>
            </a:r>
          </a:p>
        </p:txBody>
      </p:sp>
      <p:sp>
        <p:nvSpPr>
          <p:cNvPr id="69636" name="Rectangle 4"/>
          <p:cNvSpPr>
            <a:spLocks noChangeArrowheads="1"/>
          </p:cNvSpPr>
          <p:nvPr/>
        </p:nvSpPr>
        <p:spPr bwMode="auto">
          <a:xfrm>
            <a:off x="0" y="8686193"/>
            <a:ext cx="2971800" cy="457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s-PE" altLang="es-AR"/>
          </a:p>
        </p:txBody>
      </p:sp>
      <p:sp>
        <p:nvSpPr>
          <p:cNvPr id="69637" name="Rectangle 5"/>
          <p:cNvSpPr>
            <a:spLocks noChangeArrowheads="1"/>
          </p:cNvSpPr>
          <p:nvPr/>
        </p:nvSpPr>
        <p:spPr bwMode="auto">
          <a:xfrm>
            <a:off x="0" y="0"/>
            <a:ext cx="2971800" cy="457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s-PE" altLang="es-AR"/>
          </a:p>
        </p:txBody>
      </p:sp>
      <p:sp>
        <p:nvSpPr>
          <p:cNvPr id="696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69639" name="Rectangle 7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_tradnl" altLang="es-AR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ChangeArrowheads="1"/>
          </p:cNvSpPr>
          <p:nvPr/>
        </p:nvSpPr>
        <p:spPr bwMode="auto">
          <a:xfrm>
            <a:off x="3886200" y="0"/>
            <a:ext cx="2971800" cy="457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s-PE" altLang="es-AR"/>
          </a:p>
        </p:txBody>
      </p:sp>
      <p:sp>
        <p:nvSpPr>
          <p:cNvPr id="72707" name="Rectangle 3"/>
          <p:cNvSpPr>
            <a:spLocks noChangeArrowheads="1"/>
          </p:cNvSpPr>
          <p:nvPr/>
        </p:nvSpPr>
        <p:spPr bwMode="auto">
          <a:xfrm>
            <a:off x="3886200" y="8686193"/>
            <a:ext cx="2971800" cy="457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 anchor="b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/>
            <a:r>
              <a:rPr lang="es-ES" altLang="es-AR" sz="1200" u="sng">
                <a:latin typeface="Arial" charset="0"/>
              </a:rPr>
              <a:t>20</a:t>
            </a:r>
          </a:p>
        </p:txBody>
      </p:sp>
      <p:sp>
        <p:nvSpPr>
          <p:cNvPr id="72708" name="Rectangle 4"/>
          <p:cNvSpPr>
            <a:spLocks noChangeArrowheads="1"/>
          </p:cNvSpPr>
          <p:nvPr/>
        </p:nvSpPr>
        <p:spPr bwMode="auto">
          <a:xfrm>
            <a:off x="0" y="8686193"/>
            <a:ext cx="2971800" cy="457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s-PE" altLang="es-AR"/>
          </a:p>
        </p:txBody>
      </p:sp>
      <p:sp>
        <p:nvSpPr>
          <p:cNvPr id="72709" name="Rectangle 5"/>
          <p:cNvSpPr>
            <a:spLocks noChangeArrowheads="1"/>
          </p:cNvSpPr>
          <p:nvPr/>
        </p:nvSpPr>
        <p:spPr bwMode="auto">
          <a:xfrm>
            <a:off x="0" y="0"/>
            <a:ext cx="2971800" cy="457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s-PE" altLang="es-AR"/>
          </a:p>
        </p:txBody>
      </p:sp>
      <p:sp>
        <p:nvSpPr>
          <p:cNvPr id="727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72711" name="Rectangle 7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_tradnl" altLang="es-AR" smtClean="0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Título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9" name="8 Subtítulo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28" name="27 Marcador de fecha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28E6D732-EE28-4C3E-90FB-B76D00BB5FAF}" type="datetimeFigureOut">
              <a:rPr lang="es-AR" smtClean="0"/>
              <a:t>3/5/2016</a:t>
            </a:fld>
            <a:endParaRPr lang="es-AR"/>
          </a:p>
        </p:txBody>
      </p:sp>
      <p:sp>
        <p:nvSpPr>
          <p:cNvPr id="17" name="16 Marcador de pie de página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s-AR"/>
          </a:p>
        </p:txBody>
      </p:sp>
      <p:sp>
        <p:nvSpPr>
          <p:cNvPr id="10" name="9 Rectángulo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Rectángulo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13 Rectángulo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18 Rectángulo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Conector recto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17 Conector recto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19 Conector recto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15 Conector recto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14 Conector recto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21 Conector recto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26 Rectángulo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20 Elipse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Elipse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23 Elipse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25 Elipse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24 Elipse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28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958AC93E-5CCD-4DFC-BCC9-5CE3BF20FFD1}" type="slidenum">
              <a:rPr lang="es-AR" smtClean="0"/>
              <a:t>‹Nº›</a:t>
            </a:fld>
            <a:endParaRPr lang="es-A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6D732-EE28-4C3E-90FB-B76D00BB5FAF}" type="datetimeFigureOut">
              <a:rPr lang="es-AR" smtClean="0"/>
              <a:t>3/5/2016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AC93E-5CCD-4DFC-BCC9-5CE3BF20FFD1}" type="slidenum">
              <a:rPr lang="es-AR" smtClean="0"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6D732-EE28-4C3E-90FB-B76D00BB5FAF}" type="datetimeFigureOut">
              <a:rPr lang="es-AR" smtClean="0"/>
              <a:t>3/5/2016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AC93E-5CCD-4DFC-BCC9-5CE3BF20FFD1}" type="slidenum">
              <a:rPr lang="es-AR" smtClean="0"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8" name="7 Marcador de contenido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28E6D732-EE28-4C3E-90FB-B76D00BB5FAF}" type="datetimeFigureOut">
              <a:rPr lang="es-AR" smtClean="0"/>
              <a:t>3/5/2016</a:t>
            </a:fld>
            <a:endParaRPr lang="es-AR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958AC93E-5CCD-4DFC-BCC9-5CE3BF20FFD1}" type="slidenum">
              <a:rPr lang="es-AR" smtClean="0"/>
              <a:t>‹Nº›</a:t>
            </a:fld>
            <a:endParaRPr lang="es-AR"/>
          </a:p>
        </p:txBody>
      </p:sp>
      <p:sp>
        <p:nvSpPr>
          <p:cNvPr id="10" name="9 Marcador de pie de página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s-A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28E6D732-EE28-4C3E-90FB-B76D00BB5FAF}" type="datetimeFigureOut">
              <a:rPr lang="es-AR" smtClean="0"/>
              <a:t>3/5/2016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s-AR"/>
          </a:p>
        </p:txBody>
      </p:sp>
      <p:sp>
        <p:nvSpPr>
          <p:cNvPr id="9" name="8 Rectángulo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9 Rectángulo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Rectángulo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Rectángulo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Conector recto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13 Conector recto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14 Conector recto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15 Conector recto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16 Conector recto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17 Rectángulo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18 Elipse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19 Elipse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20 Elipse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21 Elipse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Elipse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25 Conector recto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958AC93E-5CCD-4DFC-BCC9-5CE3BF20FFD1}" type="slidenum">
              <a:rPr lang="es-AR" smtClean="0"/>
              <a:t>‹Nº›</a:t>
            </a:fld>
            <a:endParaRPr lang="es-A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6D732-EE28-4C3E-90FB-B76D00BB5FAF}" type="datetimeFigureOut">
              <a:rPr lang="es-AR" smtClean="0"/>
              <a:t>3/5/2016</a:t>
            </a:fld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AC93E-5CCD-4DFC-BCC9-5CE3BF20FFD1}" type="slidenum">
              <a:rPr lang="es-AR" smtClean="0"/>
              <a:t>‹Nº›</a:t>
            </a:fld>
            <a:endParaRPr lang="es-AR"/>
          </a:p>
        </p:txBody>
      </p:sp>
      <p:sp>
        <p:nvSpPr>
          <p:cNvPr id="9" name="8 Marcador de contenido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11" name="10 Marcador de contenido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6D732-EE28-4C3E-90FB-B76D00BB5FAF}" type="datetimeFigureOut">
              <a:rPr lang="es-AR" smtClean="0"/>
              <a:t>3/5/2016</a:t>
            </a:fld>
            <a:endParaRPr lang="es-AR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AC93E-5CCD-4DFC-BCC9-5CE3BF20FFD1}" type="slidenum">
              <a:rPr lang="es-AR" smtClean="0"/>
              <a:t>‹Nº›</a:t>
            </a:fld>
            <a:endParaRPr lang="es-AR"/>
          </a:p>
        </p:txBody>
      </p:sp>
      <p:sp>
        <p:nvSpPr>
          <p:cNvPr id="11" name="10 Marcador de contenido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13" name="12 Marcador de contenido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12" name="11 Marcador de texto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14" name="13 Marcador de texto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6" name="5 Marcador de fecha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28E6D732-EE28-4C3E-90FB-B76D00BB5FAF}" type="datetimeFigureOut">
              <a:rPr lang="es-AR" smtClean="0"/>
              <a:t>3/5/2016</a:t>
            </a:fld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958AC93E-5CCD-4DFC-BCC9-5CE3BF20FFD1}" type="slidenum">
              <a:rPr lang="es-AR" smtClean="0"/>
              <a:t>‹Nº›</a:t>
            </a:fld>
            <a:endParaRPr lang="es-AR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s-A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6D732-EE28-4C3E-90FB-B76D00BB5FAF}" type="datetimeFigureOut">
              <a:rPr lang="es-AR" smtClean="0"/>
              <a:t>3/5/2016</a:t>
            </a:fld>
            <a:endParaRPr lang="es-AR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AC93E-5CCD-4DFC-BCC9-5CE3BF20FFD1}" type="slidenum">
              <a:rPr lang="es-AR" smtClean="0"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Conector recto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8" name="7 Conector recto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8 Conector recto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10 Conector recto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Rectángulo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Conector recto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13 Elipse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17 Marcador de contenido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21" name="20 Marcador de fecha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28E6D732-EE28-4C3E-90FB-B76D00BB5FAF}" type="datetimeFigureOut">
              <a:rPr lang="es-AR" smtClean="0"/>
              <a:t>3/5/2016</a:t>
            </a:fld>
            <a:endParaRPr lang="es-AR"/>
          </a:p>
        </p:txBody>
      </p:sp>
      <p:sp>
        <p:nvSpPr>
          <p:cNvPr id="22" name="21 Marcador de número de diapositiva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958AC93E-5CCD-4DFC-BCC9-5CE3BF20FFD1}" type="slidenum">
              <a:rPr lang="es-AR" smtClean="0"/>
              <a:t>‹Nº›</a:t>
            </a:fld>
            <a:endParaRPr lang="es-AR"/>
          </a:p>
        </p:txBody>
      </p:sp>
      <p:sp>
        <p:nvSpPr>
          <p:cNvPr id="23" name="22 Marcador de pie de página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s-A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Conector recto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12 Elipse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10" name="9 Conector recto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10 Rectángulo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Conector recto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18 Conector recto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19 Conector recto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16 Marcador de fecha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28E6D732-EE28-4C3E-90FB-B76D00BB5FAF}" type="datetimeFigureOut">
              <a:rPr lang="es-AR" smtClean="0"/>
              <a:t>3/5/2016</a:t>
            </a:fld>
            <a:endParaRPr lang="es-AR"/>
          </a:p>
        </p:txBody>
      </p:sp>
      <p:sp>
        <p:nvSpPr>
          <p:cNvPr id="18" name="17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958AC93E-5CCD-4DFC-BCC9-5CE3BF20FFD1}" type="slidenum">
              <a:rPr lang="es-AR" smtClean="0"/>
              <a:t>‹Nº›</a:t>
            </a:fld>
            <a:endParaRPr lang="es-AR"/>
          </a:p>
        </p:txBody>
      </p:sp>
      <p:sp>
        <p:nvSpPr>
          <p:cNvPr id="21" name="20 Marcador de pie de página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s-A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15 Conector recto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2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3" name="1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14" name="13 Marcador de fecha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28E6D732-EE28-4C3E-90FB-B76D00BB5FAF}" type="datetimeFigureOut">
              <a:rPr lang="es-AR" smtClean="0"/>
              <a:t>3/5/2016</a:t>
            </a:fld>
            <a:endParaRPr lang="es-AR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s-AR"/>
          </a:p>
        </p:txBody>
      </p:sp>
      <p:sp>
        <p:nvSpPr>
          <p:cNvPr id="7" name="6 Conector recto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8 Conector recto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9 Rectángulo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Conector recto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Elipse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958AC93E-5CCD-4DFC-BCC9-5CE3BF20FFD1}" type="slidenum">
              <a:rPr lang="es-AR" smtClean="0"/>
              <a:t>‹Nº›</a:t>
            </a:fld>
            <a:endParaRPr lang="es-A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wmf"/><Relationship Id="rId4" Type="http://schemas.openxmlformats.org/officeDocument/2006/relationships/image" Target="../media/image9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.wmf"/><Relationship Id="rId5" Type="http://schemas.openxmlformats.org/officeDocument/2006/relationships/image" Target="../media/image22.wmf"/><Relationship Id="rId4" Type="http://schemas.openxmlformats.org/officeDocument/2006/relationships/image" Target="../media/image21.w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6.png"/><Relationship Id="rId4" Type="http://schemas.openxmlformats.org/officeDocument/2006/relationships/image" Target="../media/image29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2267744" y="2060848"/>
            <a:ext cx="6172200" cy="1301530"/>
          </a:xfrm>
        </p:spPr>
        <p:txBody>
          <a:bodyPr/>
          <a:lstStyle/>
          <a:p>
            <a:r>
              <a:rPr lang="es-AR" dirty="0" smtClean="0"/>
              <a:t>CICLO DE KREBS</a:t>
            </a:r>
            <a:br>
              <a:rPr lang="es-AR" dirty="0" smtClean="0"/>
            </a:br>
            <a:r>
              <a:rPr lang="es-AR" dirty="0" smtClean="0"/>
              <a:t>VÍA DE LAS PENTOSAS</a:t>
            </a:r>
            <a:endParaRPr lang="es-AR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4725144"/>
            <a:ext cx="6400800" cy="913656"/>
          </a:xfrm>
        </p:spPr>
        <p:txBody>
          <a:bodyPr/>
          <a:lstStyle/>
          <a:p>
            <a:pPr algn="r"/>
            <a:r>
              <a:rPr lang="es-AR" dirty="0" smtClean="0"/>
              <a:t>TULB 2016</a:t>
            </a:r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18313517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18"/>
          <p:cNvSpPr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r>
              <a:rPr lang="es-ES" altLang="es-AR" b="1" dirty="0">
                <a:solidFill>
                  <a:schemeClr val="tx2"/>
                </a:solidFill>
              </a:rPr>
              <a:t>COMPLEJO DE LA PIRUVATO DESHIDROGENASA</a:t>
            </a:r>
          </a:p>
        </p:txBody>
      </p:sp>
      <p:sp>
        <p:nvSpPr>
          <p:cNvPr id="15363" name="Rectangle 19"/>
          <p:cNvSpPr>
            <a:spLocks noChangeArrowheads="1"/>
          </p:cNvSpPr>
          <p:nvPr/>
        </p:nvSpPr>
        <p:spPr bwMode="auto">
          <a:xfrm>
            <a:off x="457200" y="1785516"/>
            <a:ext cx="4038600" cy="2291556"/>
          </a:xfrm>
          <a:prstGeom prst="rect">
            <a:avLst/>
          </a:prstGeom>
          <a:solidFill>
            <a:srgbClr val="DDDDDD"/>
          </a:solidFill>
          <a:ln w="9525">
            <a:solidFill>
              <a:srgbClr val="0033CC"/>
            </a:solidFill>
            <a:miter lim="800000"/>
            <a:headEnd/>
            <a:tailEnd/>
          </a:ln>
        </p:spPr>
        <p:txBody>
          <a:bodyPr/>
          <a:lstStyle>
            <a:lvl1pPr marL="342900" indent="-342900"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80000"/>
              </a:lnSpc>
            </a:pPr>
            <a:r>
              <a:rPr lang="es-ES" altLang="es-AR" sz="2400" dirty="0"/>
              <a:t>Se encuentra en la matriz mitocondrial</a:t>
            </a:r>
          </a:p>
          <a:p>
            <a:pPr>
              <a:lnSpc>
                <a:spcPct val="80000"/>
              </a:lnSpc>
            </a:pPr>
            <a:r>
              <a:rPr lang="es-ES" altLang="es-AR" sz="2400" dirty="0"/>
              <a:t>No forma parte del Ciclo de Krebs</a:t>
            </a:r>
          </a:p>
          <a:p>
            <a:pPr>
              <a:lnSpc>
                <a:spcPct val="80000"/>
              </a:lnSpc>
            </a:pPr>
            <a:r>
              <a:rPr lang="es-ES" altLang="es-AR" sz="2400" b="1" dirty="0" smtClean="0">
                <a:solidFill>
                  <a:srgbClr val="DC425C"/>
                </a:solidFill>
              </a:rPr>
              <a:t>3 </a:t>
            </a:r>
            <a:r>
              <a:rPr lang="es-ES" altLang="es-AR" sz="2400" b="1" dirty="0">
                <a:solidFill>
                  <a:srgbClr val="DC425C"/>
                </a:solidFill>
              </a:rPr>
              <a:t>enzimas distintas y cinco coenzimas.</a:t>
            </a:r>
          </a:p>
        </p:txBody>
      </p:sp>
      <p:sp>
        <p:nvSpPr>
          <p:cNvPr id="15364" name="Rectangle 20"/>
          <p:cNvSpPr>
            <a:spLocks noChangeArrowheads="1"/>
          </p:cNvSpPr>
          <p:nvPr/>
        </p:nvSpPr>
        <p:spPr bwMode="auto">
          <a:xfrm>
            <a:off x="4643438" y="1628775"/>
            <a:ext cx="4038600" cy="4525963"/>
          </a:xfrm>
          <a:prstGeom prst="rect">
            <a:avLst/>
          </a:prstGeom>
          <a:solidFill>
            <a:srgbClr val="DDDDDD"/>
          </a:solidFill>
          <a:ln w="9525">
            <a:solidFill>
              <a:srgbClr val="0033CC"/>
            </a:solidFill>
            <a:miter lim="800000"/>
            <a:headEnd/>
            <a:tailEnd/>
          </a:ln>
        </p:spPr>
        <p:txBody>
          <a:bodyPr/>
          <a:lstStyle>
            <a:lvl1pPr marL="342900" indent="-342900"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es-ES" altLang="es-AR" sz="2800" b="1"/>
              <a:t>E1</a:t>
            </a:r>
            <a:r>
              <a:rPr lang="es-ES" altLang="es-AR" sz="2800" i="1"/>
              <a:t>: Piruvato deshidrogenasa</a:t>
            </a:r>
          </a:p>
          <a:p>
            <a:pPr>
              <a:lnSpc>
                <a:spcPct val="90000"/>
              </a:lnSpc>
            </a:pPr>
            <a:r>
              <a:rPr lang="es-ES" altLang="es-AR" sz="2800" b="1"/>
              <a:t>E2</a:t>
            </a:r>
            <a:r>
              <a:rPr lang="es-ES" altLang="es-AR" sz="2800" i="1"/>
              <a:t>: Dihidrolipoamida transacetilasa</a:t>
            </a:r>
          </a:p>
          <a:p>
            <a:pPr>
              <a:lnSpc>
                <a:spcPct val="90000"/>
              </a:lnSpc>
            </a:pPr>
            <a:r>
              <a:rPr lang="es-ES" altLang="es-AR" sz="2800" b="1"/>
              <a:t>E3</a:t>
            </a:r>
            <a:r>
              <a:rPr lang="es-ES" altLang="es-AR" sz="2800" i="1"/>
              <a:t>: Dihidrolipoamida deshidrogenasa</a:t>
            </a:r>
          </a:p>
          <a:p>
            <a:pPr>
              <a:lnSpc>
                <a:spcPct val="90000"/>
              </a:lnSpc>
            </a:pPr>
            <a:r>
              <a:rPr lang="es-ES" altLang="es-AR" sz="2800" b="1" i="1" u="sng"/>
              <a:t>5 Coenzimas</a:t>
            </a:r>
            <a:r>
              <a:rPr lang="es-ES" altLang="es-AR" sz="2800" i="1"/>
              <a:t>: TPP, Acido lipoico-Lipoamida, FAD, NAD, CoASH</a:t>
            </a:r>
          </a:p>
        </p:txBody>
      </p:sp>
      <p:sp>
        <p:nvSpPr>
          <p:cNvPr id="13333" name="Text Box 21"/>
          <p:cNvSpPr txBox="1">
            <a:spLocks noChangeArrowheads="1"/>
          </p:cNvSpPr>
          <p:nvPr/>
        </p:nvSpPr>
        <p:spPr bwMode="auto">
          <a:xfrm>
            <a:off x="468313" y="4652963"/>
            <a:ext cx="3959225" cy="2024062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buFontTx/>
              <a:buChar char="•"/>
              <a:defRPr/>
            </a:pPr>
            <a:r>
              <a:rPr lang="es-ES" sz="1800" b="1" dirty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b="1" dirty="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E1 contiene TPP (pirofosfato de tiamina)  </a:t>
            </a:r>
            <a:endParaRPr lang="es-ES" sz="1800" b="1" dirty="0">
              <a:solidFill>
                <a:srgbClr val="000066"/>
              </a:solidFill>
              <a:latin typeface="Arial" pitchFamily="34" charset="0"/>
              <a:cs typeface="Arial" pitchFamily="34" charset="0"/>
            </a:endParaRPr>
          </a:p>
          <a:p>
            <a:pPr eaLnBrk="1" hangingPunct="1">
              <a:defRPr/>
            </a:pPr>
            <a:endParaRPr lang="es-ES" sz="1800" b="1" dirty="0">
              <a:solidFill>
                <a:srgbClr val="000066"/>
              </a:solidFill>
              <a:latin typeface="Arial" pitchFamily="34" charset="0"/>
              <a:cs typeface="Arial" pitchFamily="34" charset="0"/>
            </a:endParaRPr>
          </a:p>
          <a:p>
            <a:pPr eaLnBrk="1" hangingPunct="1">
              <a:buFontTx/>
              <a:buChar char="•"/>
              <a:defRPr/>
            </a:pPr>
            <a:r>
              <a:rPr lang="es-ES" sz="1800" b="1" dirty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E2: </a:t>
            </a:r>
            <a:r>
              <a:rPr lang="es-ES" sz="1800" b="1" dirty="0" err="1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ác</a:t>
            </a:r>
            <a:r>
              <a:rPr lang="es-ES" sz="1800" b="1" dirty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es-ES" sz="1800" b="1" dirty="0" err="1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Lipoico</a:t>
            </a:r>
            <a:r>
              <a:rPr lang="es-ES" sz="1800" b="1" dirty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unido   </a:t>
            </a:r>
          </a:p>
          <a:p>
            <a:pPr eaLnBrk="1" hangingPunct="1">
              <a:defRPr/>
            </a:pPr>
            <a:r>
              <a:rPr lang="es-ES" sz="1800" b="1" dirty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         covalentemente </a:t>
            </a:r>
          </a:p>
          <a:p>
            <a:pPr eaLnBrk="1" hangingPunct="1">
              <a:defRPr/>
            </a:pPr>
            <a:endParaRPr lang="es-ES" sz="1800" b="1" dirty="0">
              <a:solidFill>
                <a:srgbClr val="000066"/>
              </a:solidFill>
              <a:latin typeface="Arial" pitchFamily="34" charset="0"/>
              <a:cs typeface="Arial" pitchFamily="34" charset="0"/>
            </a:endParaRPr>
          </a:p>
          <a:p>
            <a:pPr eaLnBrk="1" hangingPunct="1">
              <a:buFontTx/>
              <a:buChar char="•"/>
              <a:defRPr/>
            </a:pPr>
            <a:r>
              <a:rPr lang="es-ES" sz="1800" b="1" dirty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E3 : FAD fuertemente unido</a:t>
            </a:r>
          </a:p>
        </p:txBody>
      </p:sp>
    </p:spTree>
    <p:extLst>
      <p:ext uri="{BB962C8B-B14F-4D97-AF65-F5344CB8AC3E}">
        <p14:creationId xmlns:p14="http://schemas.microsoft.com/office/powerpoint/2010/main" val="2568421493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es-PE" altLang="es-AR" sz="2400">
              <a:latin typeface="Times New Roman" pitchFamily="18" charset="0"/>
            </a:endParaRPr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es-PE" altLang="es-AR" sz="2400">
              <a:latin typeface="Times New Roman" pitchFamily="18" charset="0"/>
            </a:endParaRPr>
          </a:p>
        </p:txBody>
      </p:sp>
      <p:sp>
        <p:nvSpPr>
          <p:cNvPr id="20484" name="Rectangle 4"/>
          <p:cNvSpPr>
            <a:spLocks noGrp="1" noChangeArrowheads="1"/>
          </p:cNvSpPr>
          <p:nvPr>
            <p:ph type="title"/>
          </p:nvPr>
        </p:nvSpPr>
        <p:spPr>
          <a:xfrm>
            <a:off x="458788" y="276225"/>
            <a:ext cx="8226425" cy="1139825"/>
          </a:xfrm>
          <a:solidFill>
            <a:schemeClr val="bg1">
              <a:lumMod val="95000"/>
            </a:schemeClr>
          </a:solidFill>
          <a:ln w="12700" cap="flat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s-ES" altLang="es-AR" sz="3200" dirty="0" smtClean="0"/>
              <a:t>REGULACION DE LA ACTIVIDAD DE PDH</a:t>
            </a:r>
          </a:p>
        </p:txBody>
      </p:sp>
      <p:sp>
        <p:nvSpPr>
          <p:cNvPr id="20485" name="Rectangle 5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3827463" cy="4525963"/>
          </a:xfrm>
          <a:solidFill>
            <a:srgbClr val="DDDDDD"/>
          </a:solidFill>
          <a:ln w="12700">
            <a:solidFill>
              <a:srgbClr val="0033CC"/>
            </a:solidFill>
            <a:miter lim="800000"/>
            <a:headEnd/>
            <a:tailEnd/>
          </a:ln>
        </p:spPr>
        <p:txBody>
          <a:bodyPr/>
          <a:lstStyle/>
          <a:p>
            <a:pPr>
              <a:buFontTx/>
              <a:buNone/>
            </a:pPr>
            <a:endParaRPr lang="es-ES" altLang="es-AR" sz="2800" b="1" smtClean="0"/>
          </a:p>
          <a:p>
            <a:r>
              <a:rPr lang="es-ES" altLang="es-AR" sz="2800" b="1" smtClean="0"/>
              <a:t>REGULACION                            ALOSTERICA</a:t>
            </a:r>
          </a:p>
          <a:p>
            <a:pPr>
              <a:buFontTx/>
              <a:buNone/>
            </a:pPr>
            <a:endParaRPr lang="es-ES" altLang="es-AR" sz="2800" b="1" smtClean="0"/>
          </a:p>
          <a:p>
            <a:pPr>
              <a:buFontTx/>
              <a:buNone/>
            </a:pPr>
            <a:endParaRPr lang="es-ES" altLang="es-AR" sz="2800" b="1" smtClean="0"/>
          </a:p>
          <a:p>
            <a:r>
              <a:rPr lang="es-ES" altLang="es-AR" sz="2800" b="1" smtClean="0"/>
              <a:t>MODIFICACION                   COVALENTE</a:t>
            </a:r>
          </a:p>
        </p:txBody>
      </p:sp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5867400" y="1773238"/>
            <a:ext cx="2243138" cy="454025"/>
          </a:xfrm>
          <a:prstGeom prst="rect">
            <a:avLst/>
          </a:prstGeom>
          <a:solidFill>
            <a:srgbClr val="F2B6C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" altLang="es-AR" sz="2400" b="1"/>
              <a:t>Acetil-CoA</a:t>
            </a:r>
          </a:p>
        </p:txBody>
      </p:sp>
      <p:sp>
        <p:nvSpPr>
          <p:cNvPr id="20487" name="Rectangle 7"/>
          <p:cNvSpPr>
            <a:spLocks noChangeArrowheads="1"/>
          </p:cNvSpPr>
          <p:nvPr/>
        </p:nvSpPr>
        <p:spPr bwMode="auto">
          <a:xfrm>
            <a:off x="5940425" y="2565400"/>
            <a:ext cx="2243138" cy="454025"/>
          </a:xfrm>
          <a:prstGeom prst="rect">
            <a:avLst/>
          </a:prstGeom>
          <a:solidFill>
            <a:srgbClr val="F2B6C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" altLang="es-AR" sz="2400" b="1"/>
              <a:t>NADH</a:t>
            </a:r>
          </a:p>
        </p:txBody>
      </p:sp>
      <p:sp>
        <p:nvSpPr>
          <p:cNvPr id="20488" name="Freeform 8"/>
          <p:cNvSpPr>
            <a:spLocks/>
          </p:cNvSpPr>
          <p:nvPr/>
        </p:nvSpPr>
        <p:spPr bwMode="auto">
          <a:xfrm>
            <a:off x="5364163" y="1700213"/>
            <a:ext cx="217487" cy="1873250"/>
          </a:xfrm>
          <a:custGeom>
            <a:avLst/>
            <a:gdLst>
              <a:gd name="T0" fmla="*/ 2147483647 w 137"/>
              <a:gd name="T1" fmla="*/ 0 h 1180"/>
              <a:gd name="T2" fmla="*/ 2147483647 w 137"/>
              <a:gd name="T3" fmla="*/ 2147483647 h 1180"/>
              <a:gd name="T4" fmla="*/ 2147483647 w 137"/>
              <a:gd name="T5" fmla="*/ 2147483647 h 1180"/>
              <a:gd name="T6" fmla="*/ 2147483647 w 137"/>
              <a:gd name="T7" fmla="*/ 2147483647 h 1180"/>
              <a:gd name="T8" fmla="*/ 2147483647 w 137"/>
              <a:gd name="T9" fmla="*/ 2147483647 h 1180"/>
              <a:gd name="T10" fmla="*/ 2147483647 w 137"/>
              <a:gd name="T11" fmla="*/ 2147483647 h 1180"/>
              <a:gd name="T12" fmla="*/ 2147483647 w 137"/>
              <a:gd name="T13" fmla="*/ 2147483647 h 1180"/>
              <a:gd name="T14" fmla="*/ 2147483647 w 137"/>
              <a:gd name="T15" fmla="*/ 2147483647 h 1180"/>
              <a:gd name="T16" fmla="*/ 2147483647 w 137"/>
              <a:gd name="T17" fmla="*/ 2147483647 h 1180"/>
              <a:gd name="T18" fmla="*/ 2147483647 w 137"/>
              <a:gd name="T19" fmla="*/ 2147483647 h 1180"/>
              <a:gd name="T20" fmla="*/ 2147483647 w 137"/>
              <a:gd name="T21" fmla="*/ 2147483647 h 1180"/>
              <a:gd name="T22" fmla="*/ 2147483647 w 137"/>
              <a:gd name="T23" fmla="*/ 2147483647 h 1180"/>
              <a:gd name="T24" fmla="*/ 2147483647 w 137"/>
              <a:gd name="T25" fmla="*/ 2147483647 h 1180"/>
              <a:gd name="T26" fmla="*/ 2147483647 w 137"/>
              <a:gd name="T27" fmla="*/ 2147483647 h 1180"/>
              <a:gd name="T28" fmla="*/ 2147483647 w 137"/>
              <a:gd name="T29" fmla="*/ 2147483647 h 1180"/>
              <a:gd name="T30" fmla="*/ 2147483647 w 137"/>
              <a:gd name="T31" fmla="*/ 2147483647 h 1180"/>
              <a:gd name="T32" fmla="*/ 0 w 137"/>
              <a:gd name="T33" fmla="*/ 2147483647 h 1180"/>
              <a:gd name="T34" fmla="*/ 2147483647 w 137"/>
              <a:gd name="T35" fmla="*/ 2147483647 h 1180"/>
              <a:gd name="T36" fmla="*/ 2147483647 w 137"/>
              <a:gd name="T37" fmla="*/ 2147483647 h 1180"/>
              <a:gd name="T38" fmla="*/ 2147483647 w 137"/>
              <a:gd name="T39" fmla="*/ 2147483647 h 1180"/>
              <a:gd name="T40" fmla="*/ 2147483647 w 137"/>
              <a:gd name="T41" fmla="*/ 2147483647 h 1180"/>
              <a:gd name="T42" fmla="*/ 2147483647 w 137"/>
              <a:gd name="T43" fmla="*/ 2147483647 h 1180"/>
              <a:gd name="T44" fmla="*/ 2147483647 w 137"/>
              <a:gd name="T45" fmla="*/ 2147483647 h 1180"/>
              <a:gd name="T46" fmla="*/ 2147483647 w 137"/>
              <a:gd name="T47" fmla="*/ 2147483647 h 1180"/>
              <a:gd name="T48" fmla="*/ 2147483647 w 137"/>
              <a:gd name="T49" fmla="*/ 2147483647 h 1180"/>
              <a:gd name="T50" fmla="*/ 2147483647 w 137"/>
              <a:gd name="T51" fmla="*/ 2147483647 h 1180"/>
              <a:gd name="T52" fmla="*/ 2147483647 w 137"/>
              <a:gd name="T53" fmla="*/ 2147483647 h 1180"/>
              <a:gd name="T54" fmla="*/ 2147483647 w 137"/>
              <a:gd name="T55" fmla="*/ 2147483647 h 1180"/>
              <a:gd name="T56" fmla="*/ 2147483647 w 137"/>
              <a:gd name="T57" fmla="*/ 2147483647 h 1180"/>
              <a:gd name="T58" fmla="*/ 2147483647 w 137"/>
              <a:gd name="T59" fmla="*/ 2147483647 h 1180"/>
              <a:gd name="T60" fmla="*/ 2147483647 w 137"/>
              <a:gd name="T61" fmla="*/ 2147483647 h 1180"/>
              <a:gd name="T62" fmla="*/ 2147483647 w 137"/>
              <a:gd name="T63" fmla="*/ 2147483647 h 1180"/>
              <a:gd name="T64" fmla="*/ 2147483647 w 137"/>
              <a:gd name="T65" fmla="*/ 2147483647 h 1180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37"/>
              <a:gd name="T100" fmla="*/ 0 h 1180"/>
              <a:gd name="T101" fmla="*/ 137 w 137"/>
              <a:gd name="T102" fmla="*/ 1180 h 1180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37" h="1180">
                <a:moveTo>
                  <a:pt x="136" y="0"/>
                </a:moveTo>
                <a:lnTo>
                  <a:pt x="129" y="0"/>
                </a:lnTo>
                <a:lnTo>
                  <a:pt x="122" y="2"/>
                </a:lnTo>
                <a:lnTo>
                  <a:pt x="116" y="4"/>
                </a:lnTo>
                <a:lnTo>
                  <a:pt x="109" y="8"/>
                </a:lnTo>
                <a:lnTo>
                  <a:pt x="103" y="11"/>
                </a:lnTo>
                <a:lnTo>
                  <a:pt x="98" y="17"/>
                </a:lnTo>
                <a:lnTo>
                  <a:pt x="93" y="23"/>
                </a:lnTo>
                <a:lnTo>
                  <a:pt x="88" y="28"/>
                </a:lnTo>
                <a:lnTo>
                  <a:pt x="83" y="36"/>
                </a:lnTo>
                <a:lnTo>
                  <a:pt x="80" y="43"/>
                </a:lnTo>
                <a:lnTo>
                  <a:pt x="76" y="51"/>
                </a:lnTo>
                <a:lnTo>
                  <a:pt x="73" y="60"/>
                </a:lnTo>
                <a:lnTo>
                  <a:pt x="71" y="68"/>
                </a:lnTo>
                <a:lnTo>
                  <a:pt x="69" y="77"/>
                </a:lnTo>
                <a:lnTo>
                  <a:pt x="68" y="89"/>
                </a:lnTo>
                <a:lnTo>
                  <a:pt x="68" y="98"/>
                </a:lnTo>
                <a:lnTo>
                  <a:pt x="68" y="491"/>
                </a:lnTo>
                <a:lnTo>
                  <a:pt x="68" y="501"/>
                </a:lnTo>
                <a:lnTo>
                  <a:pt x="67" y="512"/>
                </a:lnTo>
                <a:lnTo>
                  <a:pt x="65" y="522"/>
                </a:lnTo>
                <a:lnTo>
                  <a:pt x="63" y="529"/>
                </a:lnTo>
                <a:lnTo>
                  <a:pt x="60" y="539"/>
                </a:lnTo>
                <a:lnTo>
                  <a:pt x="57" y="546"/>
                </a:lnTo>
                <a:lnTo>
                  <a:pt x="53" y="554"/>
                </a:lnTo>
                <a:lnTo>
                  <a:pt x="48" y="561"/>
                </a:lnTo>
                <a:lnTo>
                  <a:pt x="43" y="567"/>
                </a:lnTo>
                <a:lnTo>
                  <a:pt x="38" y="573"/>
                </a:lnTo>
                <a:lnTo>
                  <a:pt x="33" y="578"/>
                </a:lnTo>
                <a:lnTo>
                  <a:pt x="27" y="582"/>
                </a:lnTo>
                <a:lnTo>
                  <a:pt x="20" y="586"/>
                </a:lnTo>
                <a:lnTo>
                  <a:pt x="14" y="588"/>
                </a:lnTo>
                <a:lnTo>
                  <a:pt x="7" y="590"/>
                </a:lnTo>
                <a:lnTo>
                  <a:pt x="0" y="590"/>
                </a:lnTo>
                <a:lnTo>
                  <a:pt x="7" y="590"/>
                </a:lnTo>
                <a:lnTo>
                  <a:pt x="14" y="591"/>
                </a:lnTo>
                <a:lnTo>
                  <a:pt x="20" y="593"/>
                </a:lnTo>
                <a:lnTo>
                  <a:pt x="27" y="597"/>
                </a:lnTo>
                <a:lnTo>
                  <a:pt x="33" y="601"/>
                </a:lnTo>
                <a:lnTo>
                  <a:pt x="38" y="607"/>
                </a:lnTo>
                <a:lnTo>
                  <a:pt x="43" y="612"/>
                </a:lnTo>
                <a:lnTo>
                  <a:pt x="48" y="620"/>
                </a:lnTo>
                <a:lnTo>
                  <a:pt x="53" y="625"/>
                </a:lnTo>
                <a:lnTo>
                  <a:pt x="57" y="633"/>
                </a:lnTo>
                <a:lnTo>
                  <a:pt x="60" y="642"/>
                </a:lnTo>
                <a:lnTo>
                  <a:pt x="63" y="650"/>
                </a:lnTo>
                <a:lnTo>
                  <a:pt x="65" y="659"/>
                </a:lnTo>
                <a:lnTo>
                  <a:pt x="67" y="669"/>
                </a:lnTo>
                <a:lnTo>
                  <a:pt x="68" y="678"/>
                </a:lnTo>
                <a:lnTo>
                  <a:pt x="68" y="688"/>
                </a:lnTo>
                <a:lnTo>
                  <a:pt x="68" y="1083"/>
                </a:lnTo>
                <a:lnTo>
                  <a:pt x="68" y="1092"/>
                </a:lnTo>
                <a:lnTo>
                  <a:pt x="69" y="1102"/>
                </a:lnTo>
                <a:lnTo>
                  <a:pt x="71" y="1111"/>
                </a:lnTo>
                <a:lnTo>
                  <a:pt x="73" y="1121"/>
                </a:lnTo>
                <a:lnTo>
                  <a:pt x="76" y="1128"/>
                </a:lnTo>
                <a:lnTo>
                  <a:pt x="80" y="1136"/>
                </a:lnTo>
                <a:lnTo>
                  <a:pt x="83" y="1143"/>
                </a:lnTo>
                <a:lnTo>
                  <a:pt x="88" y="1151"/>
                </a:lnTo>
                <a:lnTo>
                  <a:pt x="93" y="1156"/>
                </a:lnTo>
                <a:lnTo>
                  <a:pt x="98" y="1162"/>
                </a:lnTo>
                <a:lnTo>
                  <a:pt x="103" y="1168"/>
                </a:lnTo>
                <a:lnTo>
                  <a:pt x="109" y="1172"/>
                </a:lnTo>
                <a:lnTo>
                  <a:pt x="116" y="1175"/>
                </a:lnTo>
                <a:lnTo>
                  <a:pt x="122" y="1177"/>
                </a:lnTo>
                <a:lnTo>
                  <a:pt x="129" y="1179"/>
                </a:lnTo>
                <a:lnTo>
                  <a:pt x="136" y="1179"/>
                </a:lnTo>
              </a:path>
            </a:pathLst>
          </a:custGeom>
          <a:noFill/>
          <a:ln w="12700" cap="rnd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20489" name="Oval 9"/>
          <p:cNvSpPr>
            <a:spLocks noChangeArrowheads="1"/>
          </p:cNvSpPr>
          <p:nvPr/>
        </p:nvSpPr>
        <p:spPr bwMode="auto">
          <a:xfrm>
            <a:off x="4429125" y="2206625"/>
            <a:ext cx="717550" cy="500063"/>
          </a:xfrm>
          <a:prstGeom prst="ellipse">
            <a:avLst/>
          </a:prstGeom>
          <a:solidFill>
            <a:srgbClr val="DC425C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4450" rIns="90488" bIns="44450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r>
              <a:rPr lang="es-ES" altLang="es-AR"/>
              <a:t>-</a:t>
            </a:r>
          </a:p>
        </p:txBody>
      </p:sp>
      <p:sp>
        <p:nvSpPr>
          <p:cNvPr id="20490" name="Rectangle 10"/>
          <p:cNvSpPr>
            <a:spLocks noChangeArrowheads="1"/>
          </p:cNvSpPr>
          <p:nvPr/>
        </p:nvSpPr>
        <p:spPr bwMode="auto">
          <a:xfrm>
            <a:off x="5724525" y="4005263"/>
            <a:ext cx="2889250" cy="457200"/>
          </a:xfrm>
          <a:prstGeom prst="rect">
            <a:avLst/>
          </a:prstGeom>
          <a:solidFill>
            <a:srgbClr val="F2B6C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" altLang="es-AR" sz="2400" b="1"/>
              <a:t>FOSFORILACION</a:t>
            </a:r>
          </a:p>
        </p:txBody>
      </p:sp>
      <p:sp>
        <p:nvSpPr>
          <p:cNvPr id="20491" name="Rectangle 11"/>
          <p:cNvSpPr>
            <a:spLocks noChangeArrowheads="1"/>
          </p:cNvSpPr>
          <p:nvPr/>
        </p:nvSpPr>
        <p:spPr bwMode="auto">
          <a:xfrm>
            <a:off x="5543550" y="5013325"/>
            <a:ext cx="3609975" cy="454025"/>
          </a:xfrm>
          <a:prstGeom prst="rect">
            <a:avLst/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" altLang="es-AR" sz="2400" b="1"/>
              <a:t>DESFOSFORILACION</a:t>
            </a:r>
          </a:p>
        </p:txBody>
      </p:sp>
      <p:sp>
        <p:nvSpPr>
          <p:cNvPr id="20492" name="Line 12"/>
          <p:cNvSpPr>
            <a:spLocks noChangeShapeType="1"/>
          </p:cNvSpPr>
          <p:nvPr/>
        </p:nvSpPr>
        <p:spPr bwMode="auto">
          <a:xfrm flipV="1">
            <a:off x="4354513" y="4149725"/>
            <a:ext cx="1223962" cy="3587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20493" name="Line 13"/>
          <p:cNvSpPr>
            <a:spLocks noChangeShapeType="1"/>
          </p:cNvSpPr>
          <p:nvPr/>
        </p:nvSpPr>
        <p:spPr bwMode="auto">
          <a:xfrm>
            <a:off x="4427538" y="4868863"/>
            <a:ext cx="1152525" cy="28733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20494" name="Oval 14"/>
          <p:cNvSpPr>
            <a:spLocks noChangeArrowheads="1"/>
          </p:cNvSpPr>
          <p:nvPr/>
        </p:nvSpPr>
        <p:spPr bwMode="auto">
          <a:xfrm>
            <a:off x="4357688" y="3790950"/>
            <a:ext cx="717550" cy="500063"/>
          </a:xfrm>
          <a:prstGeom prst="ellipse">
            <a:avLst/>
          </a:prstGeom>
          <a:solidFill>
            <a:srgbClr val="DC425C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4450" rIns="90488" bIns="44450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r>
              <a:rPr lang="es-ES" altLang="es-AR"/>
              <a:t>-</a:t>
            </a:r>
          </a:p>
        </p:txBody>
      </p:sp>
      <p:sp>
        <p:nvSpPr>
          <p:cNvPr id="20495" name="Oval 15"/>
          <p:cNvSpPr>
            <a:spLocks noChangeArrowheads="1"/>
          </p:cNvSpPr>
          <p:nvPr/>
        </p:nvSpPr>
        <p:spPr bwMode="auto">
          <a:xfrm>
            <a:off x="4429125" y="5159375"/>
            <a:ext cx="717550" cy="500063"/>
          </a:xfrm>
          <a:prstGeom prst="ellipse">
            <a:avLst/>
          </a:prstGeom>
          <a:solidFill>
            <a:srgbClr val="6699FF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4450" rIns="90488" bIns="44450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r>
              <a:rPr lang="es-ES" altLang="es-AR"/>
              <a:t>+</a:t>
            </a:r>
          </a:p>
        </p:txBody>
      </p:sp>
      <p:sp>
        <p:nvSpPr>
          <p:cNvPr id="20496" name="Line 16"/>
          <p:cNvSpPr>
            <a:spLocks noChangeShapeType="1"/>
          </p:cNvSpPr>
          <p:nvPr/>
        </p:nvSpPr>
        <p:spPr bwMode="auto">
          <a:xfrm flipV="1">
            <a:off x="1116013" y="6092825"/>
            <a:ext cx="0" cy="647700"/>
          </a:xfrm>
          <a:prstGeom prst="line">
            <a:avLst/>
          </a:prstGeom>
          <a:noFill/>
          <a:ln w="31750">
            <a:solidFill>
              <a:srgbClr val="0033CC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20497" name="Rectangle 17"/>
          <p:cNvSpPr>
            <a:spLocks noChangeArrowheads="1"/>
          </p:cNvSpPr>
          <p:nvPr/>
        </p:nvSpPr>
        <p:spPr bwMode="auto">
          <a:xfrm>
            <a:off x="1404938" y="6310313"/>
            <a:ext cx="1150937" cy="466725"/>
          </a:xfrm>
          <a:prstGeom prst="rect">
            <a:avLst/>
          </a:prstGeom>
          <a:solidFill>
            <a:schemeClr val="bg1"/>
          </a:solidFill>
          <a:ln w="12700">
            <a:solidFill>
              <a:srgbClr val="6699FF"/>
            </a:solidFill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" altLang="es-AR" sz="2400" b="1">
                <a:solidFill>
                  <a:srgbClr val="6699FF"/>
                </a:solidFill>
              </a:rPr>
              <a:t>ATP</a:t>
            </a:r>
          </a:p>
        </p:txBody>
      </p:sp>
      <p:sp>
        <p:nvSpPr>
          <p:cNvPr id="20498" name="Freeform 18"/>
          <p:cNvSpPr>
            <a:spLocks/>
          </p:cNvSpPr>
          <p:nvPr/>
        </p:nvSpPr>
        <p:spPr bwMode="auto">
          <a:xfrm>
            <a:off x="2843213" y="6381750"/>
            <a:ext cx="566737" cy="144463"/>
          </a:xfrm>
          <a:custGeom>
            <a:avLst/>
            <a:gdLst>
              <a:gd name="T0" fmla="*/ 2147483647 w 357"/>
              <a:gd name="T1" fmla="*/ 2147483647 h 91"/>
              <a:gd name="T2" fmla="*/ 2147483647 w 357"/>
              <a:gd name="T3" fmla="*/ 2147483647 h 91"/>
              <a:gd name="T4" fmla="*/ 2147483647 w 357"/>
              <a:gd name="T5" fmla="*/ 2147483647 h 91"/>
              <a:gd name="T6" fmla="*/ 2147483647 w 357"/>
              <a:gd name="T7" fmla="*/ 2147483647 h 91"/>
              <a:gd name="T8" fmla="*/ 2147483647 w 357"/>
              <a:gd name="T9" fmla="*/ 2147483647 h 91"/>
              <a:gd name="T10" fmla="*/ 2147483647 w 357"/>
              <a:gd name="T11" fmla="*/ 2147483647 h 91"/>
              <a:gd name="T12" fmla="*/ 2147483647 w 357"/>
              <a:gd name="T13" fmla="*/ 2147483647 h 91"/>
              <a:gd name="T14" fmla="*/ 2147483647 w 357"/>
              <a:gd name="T15" fmla="*/ 2147483647 h 91"/>
              <a:gd name="T16" fmla="*/ 2147483647 w 357"/>
              <a:gd name="T17" fmla="*/ 2147483647 h 91"/>
              <a:gd name="T18" fmla="*/ 2147483647 w 357"/>
              <a:gd name="T19" fmla="*/ 2147483647 h 91"/>
              <a:gd name="T20" fmla="*/ 2147483647 w 357"/>
              <a:gd name="T21" fmla="*/ 2147483647 h 91"/>
              <a:gd name="T22" fmla="*/ 2147483647 w 357"/>
              <a:gd name="T23" fmla="*/ 0 h 91"/>
              <a:gd name="T24" fmla="*/ 2147483647 w 357"/>
              <a:gd name="T25" fmla="*/ 0 h 91"/>
              <a:gd name="T26" fmla="*/ 2147483647 w 357"/>
              <a:gd name="T27" fmla="*/ 0 h 91"/>
              <a:gd name="T28" fmla="*/ 2147483647 w 357"/>
              <a:gd name="T29" fmla="*/ 2147483647 h 91"/>
              <a:gd name="T30" fmla="*/ 2147483647 w 357"/>
              <a:gd name="T31" fmla="*/ 2147483647 h 91"/>
              <a:gd name="T32" fmla="*/ 2147483647 w 357"/>
              <a:gd name="T33" fmla="*/ 2147483647 h 91"/>
              <a:gd name="T34" fmla="*/ 2147483647 w 357"/>
              <a:gd name="T35" fmla="*/ 2147483647 h 91"/>
              <a:gd name="T36" fmla="*/ 2147483647 w 357"/>
              <a:gd name="T37" fmla="*/ 2147483647 h 91"/>
              <a:gd name="T38" fmla="*/ 2147483647 w 357"/>
              <a:gd name="T39" fmla="*/ 2147483647 h 91"/>
              <a:gd name="T40" fmla="*/ 2147483647 w 357"/>
              <a:gd name="T41" fmla="*/ 2147483647 h 91"/>
              <a:gd name="T42" fmla="*/ 2147483647 w 357"/>
              <a:gd name="T43" fmla="*/ 2147483647 h 91"/>
              <a:gd name="T44" fmla="*/ 2147483647 w 357"/>
              <a:gd name="T45" fmla="*/ 2147483647 h 91"/>
              <a:gd name="T46" fmla="*/ 2147483647 w 357"/>
              <a:gd name="T47" fmla="*/ 2147483647 h 91"/>
              <a:gd name="T48" fmla="*/ 2147483647 w 357"/>
              <a:gd name="T49" fmla="*/ 2147483647 h 91"/>
              <a:gd name="T50" fmla="*/ 2147483647 w 357"/>
              <a:gd name="T51" fmla="*/ 2147483647 h 91"/>
              <a:gd name="T52" fmla="*/ 2147483647 w 357"/>
              <a:gd name="T53" fmla="*/ 2147483647 h 91"/>
              <a:gd name="T54" fmla="*/ 2147483647 w 357"/>
              <a:gd name="T55" fmla="*/ 2147483647 h 91"/>
              <a:gd name="T56" fmla="*/ 2147483647 w 357"/>
              <a:gd name="T57" fmla="*/ 2147483647 h 91"/>
              <a:gd name="T58" fmla="*/ 2147483647 w 357"/>
              <a:gd name="T59" fmla="*/ 2147483647 h 91"/>
              <a:gd name="T60" fmla="*/ 2147483647 w 357"/>
              <a:gd name="T61" fmla="*/ 2147483647 h 91"/>
              <a:gd name="T62" fmla="*/ 2147483647 w 357"/>
              <a:gd name="T63" fmla="*/ 2147483647 h 91"/>
              <a:gd name="T64" fmla="*/ 2147483647 w 357"/>
              <a:gd name="T65" fmla="*/ 2147483647 h 91"/>
              <a:gd name="T66" fmla="*/ 2147483647 w 357"/>
              <a:gd name="T67" fmla="*/ 2147483647 h 91"/>
              <a:gd name="T68" fmla="*/ 2147483647 w 357"/>
              <a:gd name="T69" fmla="*/ 2147483647 h 91"/>
              <a:gd name="T70" fmla="*/ 2147483647 w 357"/>
              <a:gd name="T71" fmla="*/ 2147483647 h 91"/>
              <a:gd name="T72" fmla="*/ 2147483647 w 357"/>
              <a:gd name="T73" fmla="*/ 2147483647 h 91"/>
              <a:gd name="T74" fmla="*/ 2147483647 w 357"/>
              <a:gd name="T75" fmla="*/ 2147483647 h 91"/>
              <a:gd name="T76" fmla="*/ 2147483647 w 357"/>
              <a:gd name="T77" fmla="*/ 2147483647 h 91"/>
              <a:gd name="T78" fmla="*/ 0 w 357"/>
              <a:gd name="T79" fmla="*/ 2147483647 h 91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357"/>
              <a:gd name="T121" fmla="*/ 0 h 91"/>
              <a:gd name="T122" fmla="*/ 357 w 357"/>
              <a:gd name="T123" fmla="*/ 91 h 91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357" h="91">
                <a:moveTo>
                  <a:pt x="0" y="90"/>
                </a:moveTo>
                <a:lnTo>
                  <a:pt x="1" y="81"/>
                </a:lnTo>
                <a:lnTo>
                  <a:pt x="3" y="72"/>
                </a:lnTo>
                <a:lnTo>
                  <a:pt x="6" y="63"/>
                </a:lnTo>
                <a:lnTo>
                  <a:pt x="10" y="55"/>
                </a:lnTo>
                <a:lnTo>
                  <a:pt x="15" y="47"/>
                </a:lnTo>
                <a:lnTo>
                  <a:pt x="22" y="40"/>
                </a:lnTo>
                <a:lnTo>
                  <a:pt x="29" y="33"/>
                </a:lnTo>
                <a:lnTo>
                  <a:pt x="33" y="29"/>
                </a:lnTo>
                <a:lnTo>
                  <a:pt x="37" y="26"/>
                </a:lnTo>
                <a:lnTo>
                  <a:pt x="42" y="23"/>
                </a:lnTo>
                <a:lnTo>
                  <a:pt x="46" y="21"/>
                </a:lnTo>
                <a:lnTo>
                  <a:pt x="51" y="18"/>
                </a:lnTo>
                <a:lnTo>
                  <a:pt x="56" y="15"/>
                </a:lnTo>
                <a:lnTo>
                  <a:pt x="61" y="13"/>
                </a:lnTo>
                <a:lnTo>
                  <a:pt x="66" y="11"/>
                </a:lnTo>
                <a:lnTo>
                  <a:pt x="72" y="9"/>
                </a:lnTo>
                <a:lnTo>
                  <a:pt x="78" y="7"/>
                </a:lnTo>
                <a:lnTo>
                  <a:pt x="83" y="5"/>
                </a:lnTo>
                <a:lnTo>
                  <a:pt x="89" y="4"/>
                </a:lnTo>
                <a:lnTo>
                  <a:pt x="95" y="3"/>
                </a:lnTo>
                <a:lnTo>
                  <a:pt x="101" y="2"/>
                </a:lnTo>
                <a:lnTo>
                  <a:pt x="107" y="1"/>
                </a:lnTo>
                <a:lnTo>
                  <a:pt x="114" y="0"/>
                </a:lnTo>
                <a:lnTo>
                  <a:pt x="121" y="0"/>
                </a:lnTo>
                <a:lnTo>
                  <a:pt x="127" y="0"/>
                </a:lnTo>
                <a:lnTo>
                  <a:pt x="200" y="0"/>
                </a:lnTo>
                <a:lnTo>
                  <a:pt x="210" y="0"/>
                </a:lnTo>
                <a:lnTo>
                  <a:pt x="219" y="1"/>
                </a:lnTo>
                <a:lnTo>
                  <a:pt x="229" y="2"/>
                </a:lnTo>
                <a:lnTo>
                  <a:pt x="238" y="4"/>
                </a:lnTo>
                <a:lnTo>
                  <a:pt x="247" y="7"/>
                </a:lnTo>
                <a:lnTo>
                  <a:pt x="256" y="9"/>
                </a:lnTo>
                <a:lnTo>
                  <a:pt x="264" y="13"/>
                </a:lnTo>
                <a:lnTo>
                  <a:pt x="272" y="16"/>
                </a:lnTo>
                <a:lnTo>
                  <a:pt x="280" y="21"/>
                </a:lnTo>
                <a:lnTo>
                  <a:pt x="287" y="25"/>
                </a:lnTo>
                <a:lnTo>
                  <a:pt x="294" y="30"/>
                </a:lnTo>
                <a:lnTo>
                  <a:pt x="300" y="35"/>
                </a:lnTo>
                <a:lnTo>
                  <a:pt x="306" y="41"/>
                </a:lnTo>
                <a:lnTo>
                  <a:pt x="311" y="47"/>
                </a:lnTo>
                <a:lnTo>
                  <a:pt x="315" y="53"/>
                </a:lnTo>
                <a:lnTo>
                  <a:pt x="319" y="60"/>
                </a:lnTo>
                <a:lnTo>
                  <a:pt x="356" y="60"/>
                </a:lnTo>
                <a:lnTo>
                  <a:pt x="290" y="90"/>
                </a:lnTo>
                <a:lnTo>
                  <a:pt x="211" y="60"/>
                </a:lnTo>
                <a:lnTo>
                  <a:pt x="247" y="60"/>
                </a:lnTo>
                <a:lnTo>
                  <a:pt x="244" y="55"/>
                </a:lnTo>
                <a:lnTo>
                  <a:pt x="241" y="50"/>
                </a:lnTo>
                <a:lnTo>
                  <a:pt x="237" y="46"/>
                </a:lnTo>
                <a:lnTo>
                  <a:pt x="234" y="41"/>
                </a:lnTo>
                <a:lnTo>
                  <a:pt x="229" y="37"/>
                </a:lnTo>
                <a:lnTo>
                  <a:pt x="224" y="32"/>
                </a:lnTo>
                <a:lnTo>
                  <a:pt x="220" y="29"/>
                </a:lnTo>
                <a:lnTo>
                  <a:pt x="214" y="25"/>
                </a:lnTo>
                <a:lnTo>
                  <a:pt x="209" y="21"/>
                </a:lnTo>
                <a:lnTo>
                  <a:pt x="203" y="18"/>
                </a:lnTo>
                <a:lnTo>
                  <a:pt x="197" y="15"/>
                </a:lnTo>
                <a:lnTo>
                  <a:pt x="191" y="12"/>
                </a:lnTo>
                <a:lnTo>
                  <a:pt x="184" y="10"/>
                </a:lnTo>
                <a:lnTo>
                  <a:pt x="177" y="8"/>
                </a:lnTo>
                <a:lnTo>
                  <a:pt x="170" y="6"/>
                </a:lnTo>
                <a:lnTo>
                  <a:pt x="163" y="4"/>
                </a:lnTo>
                <a:lnTo>
                  <a:pt x="153" y="6"/>
                </a:lnTo>
                <a:lnTo>
                  <a:pt x="144" y="9"/>
                </a:lnTo>
                <a:lnTo>
                  <a:pt x="135" y="13"/>
                </a:lnTo>
                <a:lnTo>
                  <a:pt x="127" y="16"/>
                </a:lnTo>
                <a:lnTo>
                  <a:pt x="119" y="21"/>
                </a:lnTo>
                <a:lnTo>
                  <a:pt x="111" y="25"/>
                </a:lnTo>
                <a:lnTo>
                  <a:pt x="105" y="31"/>
                </a:lnTo>
                <a:lnTo>
                  <a:pt x="98" y="36"/>
                </a:lnTo>
                <a:lnTo>
                  <a:pt x="93" y="42"/>
                </a:lnTo>
                <a:lnTo>
                  <a:pt x="87" y="48"/>
                </a:lnTo>
                <a:lnTo>
                  <a:pt x="83" y="54"/>
                </a:lnTo>
                <a:lnTo>
                  <a:pt x="80" y="61"/>
                </a:lnTo>
                <a:lnTo>
                  <a:pt x="77" y="68"/>
                </a:lnTo>
                <a:lnTo>
                  <a:pt x="75" y="75"/>
                </a:lnTo>
                <a:lnTo>
                  <a:pt x="74" y="83"/>
                </a:lnTo>
                <a:lnTo>
                  <a:pt x="73" y="90"/>
                </a:lnTo>
                <a:lnTo>
                  <a:pt x="0" y="90"/>
                </a:lnTo>
              </a:path>
            </a:pathLst>
          </a:custGeom>
          <a:solidFill>
            <a:schemeClr val="bg1"/>
          </a:solidFill>
          <a:ln w="12700" cap="rnd">
            <a:solidFill>
              <a:srgbClr val="0033CC"/>
            </a:solidFill>
            <a:round/>
            <a:headEnd/>
            <a:tailEnd/>
          </a:ln>
        </p:spPr>
        <p:txBody>
          <a:bodyPr/>
          <a:lstStyle/>
          <a:p>
            <a:endParaRPr lang="es-AR"/>
          </a:p>
        </p:txBody>
      </p:sp>
      <p:sp>
        <p:nvSpPr>
          <p:cNvPr id="20499" name="Line 19"/>
          <p:cNvSpPr>
            <a:spLocks noChangeShapeType="1"/>
          </p:cNvSpPr>
          <p:nvPr/>
        </p:nvSpPr>
        <p:spPr bwMode="auto">
          <a:xfrm>
            <a:off x="3924300" y="6165850"/>
            <a:ext cx="0" cy="692150"/>
          </a:xfrm>
          <a:prstGeom prst="line">
            <a:avLst/>
          </a:prstGeom>
          <a:noFill/>
          <a:ln w="31750">
            <a:solidFill>
              <a:srgbClr val="0033CC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20500" name="Rectangle 20"/>
          <p:cNvSpPr>
            <a:spLocks noChangeArrowheads="1"/>
          </p:cNvSpPr>
          <p:nvPr/>
        </p:nvSpPr>
        <p:spPr bwMode="auto">
          <a:xfrm>
            <a:off x="4286250" y="6238875"/>
            <a:ext cx="1727200" cy="466725"/>
          </a:xfrm>
          <a:prstGeom prst="rect">
            <a:avLst/>
          </a:prstGeom>
          <a:solidFill>
            <a:schemeClr val="bg1"/>
          </a:solidFill>
          <a:ln w="12700">
            <a:solidFill>
              <a:srgbClr val="6699FF"/>
            </a:solidFill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" altLang="es-AR" sz="2400" b="1">
                <a:solidFill>
                  <a:srgbClr val="6699FF"/>
                </a:solidFill>
              </a:rPr>
              <a:t>Glicólisis</a:t>
            </a:r>
          </a:p>
        </p:txBody>
      </p:sp>
      <p:sp>
        <p:nvSpPr>
          <p:cNvPr id="20501" name="Freeform 21"/>
          <p:cNvSpPr>
            <a:spLocks/>
          </p:cNvSpPr>
          <p:nvPr/>
        </p:nvSpPr>
        <p:spPr bwMode="auto">
          <a:xfrm>
            <a:off x="6156325" y="6381750"/>
            <a:ext cx="566738" cy="144463"/>
          </a:xfrm>
          <a:custGeom>
            <a:avLst/>
            <a:gdLst>
              <a:gd name="T0" fmla="*/ 2147483647 w 357"/>
              <a:gd name="T1" fmla="*/ 2147483647 h 91"/>
              <a:gd name="T2" fmla="*/ 2147483647 w 357"/>
              <a:gd name="T3" fmla="*/ 2147483647 h 91"/>
              <a:gd name="T4" fmla="*/ 2147483647 w 357"/>
              <a:gd name="T5" fmla="*/ 2147483647 h 91"/>
              <a:gd name="T6" fmla="*/ 2147483647 w 357"/>
              <a:gd name="T7" fmla="*/ 2147483647 h 91"/>
              <a:gd name="T8" fmla="*/ 2147483647 w 357"/>
              <a:gd name="T9" fmla="*/ 2147483647 h 91"/>
              <a:gd name="T10" fmla="*/ 2147483647 w 357"/>
              <a:gd name="T11" fmla="*/ 2147483647 h 91"/>
              <a:gd name="T12" fmla="*/ 2147483647 w 357"/>
              <a:gd name="T13" fmla="*/ 2147483647 h 91"/>
              <a:gd name="T14" fmla="*/ 2147483647 w 357"/>
              <a:gd name="T15" fmla="*/ 2147483647 h 91"/>
              <a:gd name="T16" fmla="*/ 2147483647 w 357"/>
              <a:gd name="T17" fmla="*/ 2147483647 h 91"/>
              <a:gd name="T18" fmla="*/ 2147483647 w 357"/>
              <a:gd name="T19" fmla="*/ 2147483647 h 91"/>
              <a:gd name="T20" fmla="*/ 2147483647 w 357"/>
              <a:gd name="T21" fmla="*/ 2147483647 h 91"/>
              <a:gd name="T22" fmla="*/ 2147483647 w 357"/>
              <a:gd name="T23" fmla="*/ 0 h 91"/>
              <a:gd name="T24" fmla="*/ 2147483647 w 357"/>
              <a:gd name="T25" fmla="*/ 0 h 91"/>
              <a:gd name="T26" fmla="*/ 2147483647 w 357"/>
              <a:gd name="T27" fmla="*/ 0 h 91"/>
              <a:gd name="T28" fmla="*/ 2147483647 w 357"/>
              <a:gd name="T29" fmla="*/ 2147483647 h 91"/>
              <a:gd name="T30" fmla="*/ 2147483647 w 357"/>
              <a:gd name="T31" fmla="*/ 2147483647 h 91"/>
              <a:gd name="T32" fmla="*/ 2147483647 w 357"/>
              <a:gd name="T33" fmla="*/ 2147483647 h 91"/>
              <a:gd name="T34" fmla="*/ 2147483647 w 357"/>
              <a:gd name="T35" fmla="*/ 2147483647 h 91"/>
              <a:gd name="T36" fmla="*/ 2147483647 w 357"/>
              <a:gd name="T37" fmla="*/ 2147483647 h 91"/>
              <a:gd name="T38" fmla="*/ 2147483647 w 357"/>
              <a:gd name="T39" fmla="*/ 2147483647 h 91"/>
              <a:gd name="T40" fmla="*/ 2147483647 w 357"/>
              <a:gd name="T41" fmla="*/ 2147483647 h 91"/>
              <a:gd name="T42" fmla="*/ 2147483647 w 357"/>
              <a:gd name="T43" fmla="*/ 2147483647 h 91"/>
              <a:gd name="T44" fmla="*/ 2147483647 w 357"/>
              <a:gd name="T45" fmla="*/ 2147483647 h 91"/>
              <a:gd name="T46" fmla="*/ 2147483647 w 357"/>
              <a:gd name="T47" fmla="*/ 2147483647 h 91"/>
              <a:gd name="T48" fmla="*/ 2147483647 w 357"/>
              <a:gd name="T49" fmla="*/ 2147483647 h 91"/>
              <a:gd name="T50" fmla="*/ 2147483647 w 357"/>
              <a:gd name="T51" fmla="*/ 2147483647 h 91"/>
              <a:gd name="T52" fmla="*/ 2147483647 w 357"/>
              <a:gd name="T53" fmla="*/ 2147483647 h 91"/>
              <a:gd name="T54" fmla="*/ 2147483647 w 357"/>
              <a:gd name="T55" fmla="*/ 2147483647 h 91"/>
              <a:gd name="T56" fmla="*/ 2147483647 w 357"/>
              <a:gd name="T57" fmla="*/ 2147483647 h 91"/>
              <a:gd name="T58" fmla="*/ 2147483647 w 357"/>
              <a:gd name="T59" fmla="*/ 2147483647 h 91"/>
              <a:gd name="T60" fmla="*/ 2147483647 w 357"/>
              <a:gd name="T61" fmla="*/ 2147483647 h 91"/>
              <a:gd name="T62" fmla="*/ 2147483647 w 357"/>
              <a:gd name="T63" fmla="*/ 2147483647 h 91"/>
              <a:gd name="T64" fmla="*/ 2147483647 w 357"/>
              <a:gd name="T65" fmla="*/ 2147483647 h 91"/>
              <a:gd name="T66" fmla="*/ 2147483647 w 357"/>
              <a:gd name="T67" fmla="*/ 2147483647 h 91"/>
              <a:gd name="T68" fmla="*/ 2147483647 w 357"/>
              <a:gd name="T69" fmla="*/ 2147483647 h 91"/>
              <a:gd name="T70" fmla="*/ 2147483647 w 357"/>
              <a:gd name="T71" fmla="*/ 2147483647 h 91"/>
              <a:gd name="T72" fmla="*/ 2147483647 w 357"/>
              <a:gd name="T73" fmla="*/ 2147483647 h 91"/>
              <a:gd name="T74" fmla="*/ 2147483647 w 357"/>
              <a:gd name="T75" fmla="*/ 2147483647 h 91"/>
              <a:gd name="T76" fmla="*/ 2147483647 w 357"/>
              <a:gd name="T77" fmla="*/ 2147483647 h 91"/>
              <a:gd name="T78" fmla="*/ 0 w 357"/>
              <a:gd name="T79" fmla="*/ 2147483647 h 91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357"/>
              <a:gd name="T121" fmla="*/ 0 h 91"/>
              <a:gd name="T122" fmla="*/ 357 w 357"/>
              <a:gd name="T123" fmla="*/ 91 h 91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357" h="91">
                <a:moveTo>
                  <a:pt x="0" y="90"/>
                </a:moveTo>
                <a:lnTo>
                  <a:pt x="1" y="81"/>
                </a:lnTo>
                <a:lnTo>
                  <a:pt x="3" y="72"/>
                </a:lnTo>
                <a:lnTo>
                  <a:pt x="6" y="63"/>
                </a:lnTo>
                <a:lnTo>
                  <a:pt x="10" y="55"/>
                </a:lnTo>
                <a:lnTo>
                  <a:pt x="15" y="47"/>
                </a:lnTo>
                <a:lnTo>
                  <a:pt x="22" y="40"/>
                </a:lnTo>
                <a:lnTo>
                  <a:pt x="29" y="33"/>
                </a:lnTo>
                <a:lnTo>
                  <a:pt x="33" y="29"/>
                </a:lnTo>
                <a:lnTo>
                  <a:pt x="37" y="26"/>
                </a:lnTo>
                <a:lnTo>
                  <a:pt x="42" y="23"/>
                </a:lnTo>
                <a:lnTo>
                  <a:pt x="46" y="21"/>
                </a:lnTo>
                <a:lnTo>
                  <a:pt x="51" y="18"/>
                </a:lnTo>
                <a:lnTo>
                  <a:pt x="56" y="15"/>
                </a:lnTo>
                <a:lnTo>
                  <a:pt x="61" y="13"/>
                </a:lnTo>
                <a:lnTo>
                  <a:pt x="66" y="11"/>
                </a:lnTo>
                <a:lnTo>
                  <a:pt x="72" y="9"/>
                </a:lnTo>
                <a:lnTo>
                  <a:pt x="78" y="7"/>
                </a:lnTo>
                <a:lnTo>
                  <a:pt x="83" y="5"/>
                </a:lnTo>
                <a:lnTo>
                  <a:pt x="89" y="4"/>
                </a:lnTo>
                <a:lnTo>
                  <a:pt x="95" y="3"/>
                </a:lnTo>
                <a:lnTo>
                  <a:pt x="101" y="2"/>
                </a:lnTo>
                <a:lnTo>
                  <a:pt x="107" y="1"/>
                </a:lnTo>
                <a:lnTo>
                  <a:pt x="114" y="0"/>
                </a:lnTo>
                <a:lnTo>
                  <a:pt x="121" y="0"/>
                </a:lnTo>
                <a:lnTo>
                  <a:pt x="127" y="0"/>
                </a:lnTo>
                <a:lnTo>
                  <a:pt x="200" y="0"/>
                </a:lnTo>
                <a:lnTo>
                  <a:pt x="210" y="0"/>
                </a:lnTo>
                <a:lnTo>
                  <a:pt x="219" y="1"/>
                </a:lnTo>
                <a:lnTo>
                  <a:pt x="229" y="2"/>
                </a:lnTo>
                <a:lnTo>
                  <a:pt x="238" y="4"/>
                </a:lnTo>
                <a:lnTo>
                  <a:pt x="247" y="7"/>
                </a:lnTo>
                <a:lnTo>
                  <a:pt x="256" y="9"/>
                </a:lnTo>
                <a:lnTo>
                  <a:pt x="264" y="13"/>
                </a:lnTo>
                <a:lnTo>
                  <a:pt x="272" y="16"/>
                </a:lnTo>
                <a:lnTo>
                  <a:pt x="280" y="21"/>
                </a:lnTo>
                <a:lnTo>
                  <a:pt x="287" y="25"/>
                </a:lnTo>
                <a:lnTo>
                  <a:pt x="294" y="30"/>
                </a:lnTo>
                <a:lnTo>
                  <a:pt x="300" y="35"/>
                </a:lnTo>
                <a:lnTo>
                  <a:pt x="306" y="41"/>
                </a:lnTo>
                <a:lnTo>
                  <a:pt x="311" y="47"/>
                </a:lnTo>
                <a:lnTo>
                  <a:pt x="315" y="53"/>
                </a:lnTo>
                <a:lnTo>
                  <a:pt x="319" y="60"/>
                </a:lnTo>
                <a:lnTo>
                  <a:pt x="356" y="60"/>
                </a:lnTo>
                <a:lnTo>
                  <a:pt x="290" y="90"/>
                </a:lnTo>
                <a:lnTo>
                  <a:pt x="211" y="60"/>
                </a:lnTo>
                <a:lnTo>
                  <a:pt x="247" y="60"/>
                </a:lnTo>
                <a:lnTo>
                  <a:pt x="244" y="55"/>
                </a:lnTo>
                <a:lnTo>
                  <a:pt x="241" y="50"/>
                </a:lnTo>
                <a:lnTo>
                  <a:pt x="237" y="46"/>
                </a:lnTo>
                <a:lnTo>
                  <a:pt x="234" y="41"/>
                </a:lnTo>
                <a:lnTo>
                  <a:pt x="229" y="37"/>
                </a:lnTo>
                <a:lnTo>
                  <a:pt x="224" y="32"/>
                </a:lnTo>
                <a:lnTo>
                  <a:pt x="220" y="29"/>
                </a:lnTo>
                <a:lnTo>
                  <a:pt x="214" y="25"/>
                </a:lnTo>
                <a:lnTo>
                  <a:pt x="209" y="21"/>
                </a:lnTo>
                <a:lnTo>
                  <a:pt x="203" y="18"/>
                </a:lnTo>
                <a:lnTo>
                  <a:pt x="197" y="15"/>
                </a:lnTo>
                <a:lnTo>
                  <a:pt x="191" y="12"/>
                </a:lnTo>
                <a:lnTo>
                  <a:pt x="184" y="10"/>
                </a:lnTo>
                <a:lnTo>
                  <a:pt x="177" y="8"/>
                </a:lnTo>
                <a:lnTo>
                  <a:pt x="170" y="6"/>
                </a:lnTo>
                <a:lnTo>
                  <a:pt x="163" y="4"/>
                </a:lnTo>
                <a:lnTo>
                  <a:pt x="153" y="6"/>
                </a:lnTo>
                <a:lnTo>
                  <a:pt x="144" y="9"/>
                </a:lnTo>
                <a:lnTo>
                  <a:pt x="135" y="13"/>
                </a:lnTo>
                <a:lnTo>
                  <a:pt x="127" y="16"/>
                </a:lnTo>
                <a:lnTo>
                  <a:pt x="119" y="21"/>
                </a:lnTo>
                <a:lnTo>
                  <a:pt x="111" y="25"/>
                </a:lnTo>
                <a:lnTo>
                  <a:pt x="105" y="31"/>
                </a:lnTo>
                <a:lnTo>
                  <a:pt x="98" y="36"/>
                </a:lnTo>
                <a:lnTo>
                  <a:pt x="93" y="42"/>
                </a:lnTo>
                <a:lnTo>
                  <a:pt x="87" y="48"/>
                </a:lnTo>
                <a:lnTo>
                  <a:pt x="83" y="54"/>
                </a:lnTo>
                <a:lnTo>
                  <a:pt x="80" y="61"/>
                </a:lnTo>
                <a:lnTo>
                  <a:pt x="77" y="68"/>
                </a:lnTo>
                <a:lnTo>
                  <a:pt x="75" y="75"/>
                </a:lnTo>
                <a:lnTo>
                  <a:pt x="74" y="83"/>
                </a:lnTo>
                <a:lnTo>
                  <a:pt x="73" y="90"/>
                </a:lnTo>
                <a:lnTo>
                  <a:pt x="0" y="90"/>
                </a:lnTo>
              </a:path>
            </a:pathLst>
          </a:custGeom>
          <a:solidFill>
            <a:schemeClr val="bg1"/>
          </a:solidFill>
          <a:ln w="12700" cap="rnd">
            <a:solidFill>
              <a:srgbClr val="0033CC"/>
            </a:solidFill>
            <a:round/>
            <a:headEnd/>
            <a:tailEnd/>
          </a:ln>
        </p:spPr>
        <p:txBody>
          <a:bodyPr/>
          <a:lstStyle/>
          <a:p>
            <a:endParaRPr lang="es-AR"/>
          </a:p>
        </p:txBody>
      </p:sp>
      <p:sp>
        <p:nvSpPr>
          <p:cNvPr id="20502" name="Line 22"/>
          <p:cNvSpPr>
            <a:spLocks noChangeShapeType="1"/>
          </p:cNvSpPr>
          <p:nvPr/>
        </p:nvSpPr>
        <p:spPr bwMode="auto">
          <a:xfrm>
            <a:off x="7092950" y="6021388"/>
            <a:ext cx="0" cy="836612"/>
          </a:xfrm>
          <a:prstGeom prst="line">
            <a:avLst/>
          </a:prstGeom>
          <a:noFill/>
          <a:ln w="31750">
            <a:solidFill>
              <a:srgbClr val="0033CC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20503" name="Rectangle 23"/>
          <p:cNvSpPr>
            <a:spLocks noChangeArrowheads="1"/>
          </p:cNvSpPr>
          <p:nvPr/>
        </p:nvSpPr>
        <p:spPr bwMode="auto">
          <a:xfrm>
            <a:off x="7453313" y="6094413"/>
            <a:ext cx="1368425" cy="466725"/>
          </a:xfrm>
          <a:prstGeom prst="rect">
            <a:avLst/>
          </a:prstGeom>
          <a:solidFill>
            <a:schemeClr val="bg1"/>
          </a:solidFill>
          <a:ln w="12700">
            <a:solidFill>
              <a:srgbClr val="6699FF"/>
            </a:solidFill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" altLang="es-AR" sz="2400" b="1">
                <a:solidFill>
                  <a:srgbClr val="6699FF"/>
                </a:solidFill>
              </a:rPr>
              <a:t>PDH</a:t>
            </a:r>
          </a:p>
        </p:txBody>
      </p:sp>
    </p:spTree>
    <p:extLst>
      <p:ext uri="{BB962C8B-B14F-4D97-AF65-F5344CB8AC3E}">
        <p14:creationId xmlns:p14="http://schemas.microsoft.com/office/powerpoint/2010/main" val="389258933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es-PE" altLang="es-AR" sz="2400">
              <a:latin typeface="Times New Roman" pitchFamily="18" charset="0"/>
            </a:endParaRPr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es-PE" altLang="es-AR" sz="2400">
              <a:latin typeface="Times New Roman" pitchFamily="18" charset="0"/>
            </a:endParaRPr>
          </a:p>
        </p:txBody>
      </p:sp>
      <p:sp>
        <p:nvSpPr>
          <p:cNvPr id="22532" name="Rectangle 4"/>
          <p:cNvSpPr>
            <a:spLocks noGrp="1" noChangeArrowheads="1"/>
          </p:cNvSpPr>
          <p:nvPr>
            <p:ph type="title"/>
          </p:nvPr>
        </p:nvSpPr>
        <p:spPr>
          <a:xfrm>
            <a:off x="207963" y="276225"/>
            <a:ext cx="8683625" cy="1139825"/>
          </a:xfrm>
          <a:solidFill>
            <a:schemeClr val="bg1">
              <a:lumMod val="95000"/>
            </a:schemeClr>
          </a:solidFill>
          <a:ln w="12700" cap="flat">
            <a:solidFill>
              <a:schemeClr val="tx1"/>
            </a:solidFill>
            <a:miter lim="800000"/>
            <a:headEnd/>
            <a:tailEnd/>
          </a:ln>
        </p:spPr>
        <p:txBody>
          <a:bodyPr>
            <a:normAutofit fontScale="90000"/>
          </a:bodyPr>
          <a:lstStyle/>
          <a:p>
            <a:r>
              <a:rPr lang="es-ES" altLang="es-AR" sz="2800" b="1" dirty="0" smtClean="0"/>
              <a:t/>
            </a:r>
            <a:br>
              <a:rPr lang="es-ES" altLang="es-AR" sz="2800" b="1" dirty="0" smtClean="0"/>
            </a:br>
            <a:r>
              <a:rPr lang="es-ES" altLang="es-AR" sz="2800" b="1" dirty="0" smtClean="0"/>
              <a:t>DESTINO DE LOS PRODUCTOS DE LA DESCARBOXILACION OXIDATIVA DE PIRUVATO</a:t>
            </a:r>
          </a:p>
        </p:txBody>
      </p:sp>
      <p:sp>
        <p:nvSpPr>
          <p:cNvPr id="22533" name="Rectangle 5"/>
          <p:cNvSpPr>
            <a:spLocks noGrp="1" noChangeArrowheads="1"/>
          </p:cNvSpPr>
          <p:nvPr>
            <p:ph sz="quarter" idx="1"/>
          </p:nvPr>
        </p:nvSpPr>
        <p:spPr>
          <a:xfrm>
            <a:off x="533400" y="1855788"/>
            <a:ext cx="8229600" cy="4525962"/>
          </a:xfrm>
          <a:solidFill>
            <a:srgbClr val="DDDDDD"/>
          </a:solidFill>
        </p:spPr>
        <p:txBody>
          <a:bodyPr/>
          <a:lstStyle/>
          <a:p>
            <a:endParaRPr lang="es-ES" altLang="es-AR" sz="2800" b="1" smtClean="0"/>
          </a:p>
          <a:p>
            <a:r>
              <a:rPr lang="es-ES" altLang="es-AR" sz="2800" b="1" smtClean="0"/>
              <a:t>ACETIL- CoA</a:t>
            </a:r>
          </a:p>
          <a:p>
            <a:endParaRPr lang="es-ES" altLang="es-AR" sz="2800" b="1" smtClean="0"/>
          </a:p>
          <a:p>
            <a:endParaRPr lang="es-ES" altLang="es-AR" sz="2800" b="1" smtClean="0"/>
          </a:p>
          <a:p>
            <a:endParaRPr lang="es-ES" altLang="es-AR" sz="2800" b="1" smtClean="0"/>
          </a:p>
          <a:p>
            <a:endParaRPr lang="es-ES" altLang="es-AR" sz="2800" b="1" smtClean="0"/>
          </a:p>
          <a:p>
            <a:r>
              <a:rPr lang="es-ES" altLang="es-AR" sz="2800" b="1" smtClean="0"/>
              <a:t>NADH</a:t>
            </a:r>
          </a:p>
        </p:txBody>
      </p:sp>
      <p:sp>
        <p:nvSpPr>
          <p:cNvPr id="22534" name="Rectangle 6"/>
          <p:cNvSpPr>
            <a:spLocks noChangeArrowheads="1"/>
          </p:cNvSpPr>
          <p:nvPr/>
        </p:nvSpPr>
        <p:spPr bwMode="auto">
          <a:xfrm>
            <a:off x="1403350" y="2060575"/>
            <a:ext cx="2395538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es-PE" altLang="es-AR" sz="2400">
              <a:latin typeface="Times New Roman" pitchFamily="18" charset="0"/>
            </a:endParaRPr>
          </a:p>
        </p:txBody>
      </p:sp>
      <p:sp>
        <p:nvSpPr>
          <p:cNvPr id="22535" name="Freeform 7"/>
          <p:cNvSpPr>
            <a:spLocks/>
          </p:cNvSpPr>
          <p:nvPr/>
        </p:nvSpPr>
        <p:spPr bwMode="auto">
          <a:xfrm>
            <a:off x="3132138" y="1889125"/>
            <a:ext cx="1439862" cy="387350"/>
          </a:xfrm>
          <a:custGeom>
            <a:avLst/>
            <a:gdLst>
              <a:gd name="T0" fmla="*/ 2147483647 w 941"/>
              <a:gd name="T1" fmla="*/ 2147483647 h 289"/>
              <a:gd name="T2" fmla="*/ 2147483647 w 941"/>
              <a:gd name="T3" fmla="*/ 2147483647 h 289"/>
              <a:gd name="T4" fmla="*/ 2147483647 w 941"/>
              <a:gd name="T5" fmla="*/ 2147483647 h 289"/>
              <a:gd name="T6" fmla="*/ 2147483647 w 941"/>
              <a:gd name="T7" fmla="*/ 2147483647 h 289"/>
              <a:gd name="T8" fmla="*/ 2147483647 w 941"/>
              <a:gd name="T9" fmla="*/ 2147483647 h 289"/>
              <a:gd name="T10" fmla="*/ 2147483647 w 941"/>
              <a:gd name="T11" fmla="*/ 2147483647 h 289"/>
              <a:gd name="T12" fmla="*/ 2147483647 w 941"/>
              <a:gd name="T13" fmla="*/ 2147483647 h 289"/>
              <a:gd name="T14" fmla="*/ 2147483647 w 941"/>
              <a:gd name="T15" fmla="*/ 2147483647 h 289"/>
              <a:gd name="T16" fmla="*/ 2147483647 w 941"/>
              <a:gd name="T17" fmla="*/ 2147483647 h 289"/>
              <a:gd name="T18" fmla="*/ 2147483647 w 941"/>
              <a:gd name="T19" fmla="*/ 2147483647 h 289"/>
              <a:gd name="T20" fmla="*/ 2147483647 w 941"/>
              <a:gd name="T21" fmla="*/ 2147483647 h 289"/>
              <a:gd name="T22" fmla="*/ 2147483647 w 941"/>
              <a:gd name="T23" fmla="*/ 2147483647 h 289"/>
              <a:gd name="T24" fmla="*/ 2147483647 w 941"/>
              <a:gd name="T25" fmla="*/ 0 h 289"/>
              <a:gd name="T26" fmla="*/ 2147483647 w 941"/>
              <a:gd name="T27" fmla="*/ 2147483647 h 289"/>
              <a:gd name="T28" fmla="*/ 2147483647 w 941"/>
              <a:gd name="T29" fmla="*/ 2147483647 h 289"/>
              <a:gd name="T30" fmla="*/ 2147483647 w 941"/>
              <a:gd name="T31" fmla="*/ 2147483647 h 289"/>
              <a:gd name="T32" fmla="*/ 2147483647 w 941"/>
              <a:gd name="T33" fmla="*/ 2147483647 h 289"/>
              <a:gd name="T34" fmla="*/ 2147483647 w 941"/>
              <a:gd name="T35" fmla="*/ 2147483647 h 289"/>
              <a:gd name="T36" fmla="*/ 2147483647 w 941"/>
              <a:gd name="T37" fmla="*/ 2147483647 h 289"/>
              <a:gd name="T38" fmla="*/ 2147483647 w 941"/>
              <a:gd name="T39" fmla="*/ 2147483647 h 289"/>
              <a:gd name="T40" fmla="*/ 2147483647 w 941"/>
              <a:gd name="T41" fmla="*/ 2147483647 h 289"/>
              <a:gd name="T42" fmla="*/ 2147483647 w 941"/>
              <a:gd name="T43" fmla="*/ 2147483647 h 289"/>
              <a:gd name="T44" fmla="*/ 2147483647 w 941"/>
              <a:gd name="T45" fmla="*/ 2147483647 h 289"/>
              <a:gd name="T46" fmla="*/ 2147483647 w 941"/>
              <a:gd name="T47" fmla="*/ 2147483647 h 289"/>
              <a:gd name="T48" fmla="*/ 2147483647 w 941"/>
              <a:gd name="T49" fmla="*/ 2147483647 h 289"/>
              <a:gd name="T50" fmla="*/ 2147483647 w 941"/>
              <a:gd name="T51" fmla="*/ 2147483647 h 289"/>
              <a:gd name="T52" fmla="*/ 2147483647 w 941"/>
              <a:gd name="T53" fmla="*/ 2147483647 h 289"/>
              <a:gd name="T54" fmla="*/ 2147483647 w 941"/>
              <a:gd name="T55" fmla="*/ 2147483647 h 289"/>
              <a:gd name="T56" fmla="*/ 2147483647 w 941"/>
              <a:gd name="T57" fmla="*/ 2147483647 h 289"/>
              <a:gd name="T58" fmla="*/ 2147483647 w 941"/>
              <a:gd name="T59" fmla="*/ 2147483647 h 289"/>
              <a:gd name="T60" fmla="*/ 2147483647 w 941"/>
              <a:gd name="T61" fmla="*/ 2147483647 h 289"/>
              <a:gd name="T62" fmla="*/ 2147483647 w 941"/>
              <a:gd name="T63" fmla="*/ 2147483647 h 289"/>
              <a:gd name="T64" fmla="*/ 2147483647 w 941"/>
              <a:gd name="T65" fmla="*/ 2147483647 h 289"/>
              <a:gd name="T66" fmla="*/ 2147483647 w 941"/>
              <a:gd name="T67" fmla="*/ 2147483647 h 289"/>
              <a:gd name="T68" fmla="*/ 2147483647 w 941"/>
              <a:gd name="T69" fmla="*/ 2147483647 h 289"/>
              <a:gd name="T70" fmla="*/ 2147483647 w 941"/>
              <a:gd name="T71" fmla="*/ 2147483647 h 289"/>
              <a:gd name="T72" fmla="*/ 2147483647 w 941"/>
              <a:gd name="T73" fmla="*/ 2147483647 h 289"/>
              <a:gd name="T74" fmla="*/ 2147483647 w 941"/>
              <a:gd name="T75" fmla="*/ 2147483647 h 289"/>
              <a:gd name="T76" fmla="*/ 2147483647 w 941"/>
              <a:gd name="T77" fmla="*/ 2147483647 h 289"/>
              <a:gd name="T78" fmla="*/ 0 w 941"/>
              <a:gd name="T79" fmla="*/ 2147483647 h 289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941"/>
              <a:gd name="T121" fmla="*/ 0 h 289"/>
              <a:gd name="T122" fmla="*/ 941 w 941"/>
              <a:gd name="T123" fmla="*/ 289 h 289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941" h="289">
                <a:moveTo>
                  <a:pt x="0" y="288"/>
                </a:moveTo>
                <a:lnTo>
                  <a:pt x="2" y="258"/>
                </a:lnTo>
                <a:lnTo>
                  <a:pt x="8" y="230"/>
                </a:lnTo>
                <a:lnTo>
                  <a:pt x="15" y="203"/>
                </a:lnTo>
                <a:lnTo>
                  <a:pt x="27" y="176"/>
                </a:lnTo>
                <a:lnTo>
                  <a:pt x="41" y="151"/>
                </a:lnTo>
                <a:lnTo>
                  <a:pt x="57" y="127"/>
                </a:lnTo>
                <a:lnTo>
                  <a:pt x="77" y="105"/>
                </a:lnTo>
                <a:lnTo>
                  <a:pt x="87" y="94"/>
                </a:lnTo>
                <a:lnTo>
                  <a:pt x="98" y="85"/>
                </a:lnTo>
                <a:lnTo>
                  <a:pt x="110" y="75"/>
                </a:lnTo>
                <a:lnTo>
                  <a:pt x="122" y="66"/>
                </a:lnTo>
                <a:lnTo>
                  <a:pt x="136" y="57"/>
                </a:lnTo>
                <a:lnTo>
                  <a:pt x="148" y="49"/>
                </a:lnTo>
                <a:lnTo>
                  <a:pt x="161" y="42"/>
                </a:lnTo>
                <a:lnTo>
                  <a:pt x="176" y="35"/>
                </a:lnTo>
                <a:lnTo>
                  <a:pt x="190" y="28"/>
                </a:lnTo>
                <a:lnTo>
                  <a:pt x="205" y="23"/>
                </a:lnTo>
                <a:lnTo>
                  <a:pt x="220" y="18"/>
                </a:lnTo>
                <a:lnTo>
                  <a:pt x="237" y="13"/>
                </a:lnTo>
                <a:lnTo>
                  <a:pt x="252" y="9"/>
                </a:lnTo>
                <a:lnTo>
                  <a:pt x="268" y="6"/>
                </a:lnTo>
                <a:lnTo>
                  <a:pt x="285" y="3"/>
                </a:lnTo>
                <a:lnTo>
                  <a:pt x="301" y="1"/>
                </a:lnTo>
                <a:lnTo>
                  <a:pt x="320" y="0"/>
                </a:lnTo>
                <a:lnTo>
                  <a:pt x="336" y="0"/>
                </a:lnTo>
                <a:lnTo>
                  <a:pt x="528" y="0"/>
                </a:lnTo>
                <a:lnTo>
                  <a:pt x="555" y="1"/>
                </a:lnTo>
                <a:lnTo>
                  <a:pt x="580" y="4"/>
                </a:lnTo>
                <a:lnTo>
                  <a:pt x="606" y="8"/>
                </a:lnTo>
                <a:lnTo>
                  <a:pt x="632" y="14"/>
                </a:lnTo>
                <a:lnTo>
                  <a:pt x="656" y="21"/>
                </a:lnTo>
                <a:lnTo>
                  <a:pt x="678" y="31"/>
                </a:lnTo>
                <a:lnTo>
                  <a:pt x="701" y="41"/>
                </a:lnTo>
                <a:lnTo>
                  <a:pt x="722" y="53"/>
                </a:lnTo>
                <a:lnTo>
                  <a:pt x="743" y="66"/>
                </a:lnTo>
                <a:lnTo>
                  <a:pt x="761" y="81"/>
                </a:lnTo>
                <a:lnTo>
                  <a:pt x="779" y="97"/>
                </a:lnTo>
                <a:lnTo>
                  <a:pt x="796" y="114"/>
                </a:lnTo>
                <a:lnTo>
                  <a:pt x="811" y="132"/>
                </a:lnTo>
                <a:lnTo>
                  <a:pt x="824" y="151"/>
                </a:lnTo>
                <a:lnTo>
                  <a:pt x="835" y="171"/>
                </a:lnTo>
                <a:lnTo>
                  <a:pt x="846" y="192"/>
                </a:lnTo>
                <a:lnTo>
                  <a:pt x="940" y="192"/>
                </a:lnTo>
                <a:lnTo>
                  <a:pt x="769" y="288"/>
                </a:lnTo>
                <a:lnTo>
                  <a:pt x="558" y="192"/>
                </a:lnTo>
                <a:lnTo>
                  <a:pt x="653" y="192"/>
                </a:lnTo>
                <a:lnTo>
                  <a:pt x="645" y="176"/>
                </a:lnTo>
                <a:lnTo>
                  <a:pt x="638" y="160"/>
                </a:lnTo>
                <a:lnTo>
                  <a:pt x="627" y="145"/>
                </a:lnTo>
                <a:lnTo>
                  <a:pt x="618" y="131"/>
                </a:lnTo>
                <a:lnTo>
                  <a:pt x="606" y="117"/>
                </a:lnTo>
                <a:lnTo>
                  <a:pt x="594" y="104"/>
                </a:lnTo>
                <a:lnTo>
                  <a:pt x="582" y="91"/>
                </a:lnTo>
                <a:lnTo>
                  <a:pt x="568" y="79"/>
                </a:lnTo>
                <a:lnTo>
                  <a:pt x="553" y="68"/>
                </a:lnTo>
                <a:lnTo>
                  <a:pt x="538" y="57"/>
                </a:lnTo>
                <a:lnTo>
                  <a:pt x="521" y="48"/>
                </a:lnTo>
                <a:lnTo>
                  <a:pt x="505" y="39"/>
                </a:lnTo>
                <a:lnTo>
                  <a:pt x="488" y="31"/>
                </a:lnTo>
                <a:lnTo>
                  <a:pt x="470" y="24"/>
                </a:lnTo>
                <a:lnTo>
                  <a:pt x="452" y="18"/>
                </a:lnTo>
                <a:lnTo>
                  <a:pt x="433" y="12"/>
                </a:lnTo>
                <a:lnTo>
                  <a:pt x="407" y="20"/>
                </a:lnTo>
                <a:lnTo>
                  <a:pt x="381" y="29"/>
                </a:lnTo>
                <a:lnTo>
                  <a:pt x="357" y="40"/>
                </a:lnTo>
                <a:lnTo>
                  <a:pt x="335" y="53"/>
                </a:lnTo>
                <a:lnTo>
                  <a:pt x="313" y="67"/>
                </a:lnTo>
                <a:lnTo>
                  <a:pt x="294" y="82"/>
                </a:lnTo>
                <a:lnTo>
                  <a:pt x="276" y="98"/>
                </a:lnTo>
                <a:lnTo>
                  <a:pt x="258" y="116"/>
                </a:lnTo>
                <a:lnTo>
                  <a:pt x="243" y="135"/>
                </a:lnTo>
                <a:lnTo>
                  <a:pt x="231" y="154"/>
                </a:lnTo>
                <a:lnTo>
                  <a:pt x="219" y="175"/>
                </a:lnTo>
                <a:lnTo>
                  <a:pt x="210" y="197"/>
                </a:lnTo>
                <a:lnTo>
                  <a:pt x="202" y="219"/>
                </a:lnTo>
                <a:lnTo>
                  <a:pt x="196" y="241"/>
                </a:lnTo>
                <a:lnTo>
                  <a:pt x="193" y="264"/>
                </a:lnTo>
                <a:lnTo>
                  <a:pt x="191" y="288"/>
                </a:lnTo>
                <a:lnTo>
                  <a:pt x="0" y="288"/>
                </a:lnTo>
              </a:path>
            </a:pathLst>
          </a:custGeom>
          <a:solidFill>
            <a:srgbClr val="6699FF"/>
          </a:solidFill>
          <a:ln w="12700" cap="rnd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AR"/>
          </a:p>
        </p:txBody>
      </p:sp>
      <p:sp>
        <p:nvSpPr>
          <p:cNvPr id="22536" name="Freeform 8"/>
          <p:cNvSpPr>
            <a:spLocks/>
          </p:cNvSpPr>
          <p:nvPr/>
        </p:nvSpPr>
        <p:spPr bwMode="auto">
          <a:xfrm rot="246434">
            <a:off x="2146300" y="4554538"/>
            <a:ext cx="1346200" cy="458787"/>
          </a:xfrm>
          <a:custGeom>
            <a:avLst/>
            <a:gdLst>
              <a:gd name="T0" fmla="*/ 2147483647 w 848"/>
              <a:gd name="T1" fmla="*/ 2147483647 h 289"/>
              <a:gd name="T2" fmla="*/ 2147483647 w 848"/>
              <a:gd name="T3" fmla="*/ 2147483647 h 289"/>
              <a:gd name="T4" fmla="*/ 2147483647 w 848"/>
              <a:gd name="T5" fmla="*/ 2147483647 h 289"/>
              <a:gd name="T6" fmla="*/ 2147483647 w 848"/>
              <a:gd name="T7" fmla="*/ 2147483647 h 289"/>
              <a:gd name="T8" fmla="*/ 2147483647 w 848"/>
              <a:gd name="T9" fmla="*/ 2147483647 h 289"/>
              <a:gd name="T10" fmla="*/ 2147483647 w 848"/>
              <a:gd name="T11" fmla="*/ 2147483647 h 289"/>
              <a:gd name="T12" fmla="*/ 2147483647 w 848"/>
              <a:gd name="T13" fmla="*/ 2147483647 h 289"/>
              <a:gd name="T14" fmla="*/ 2147483647 w 848"/>
              <a:gd name="T15" fmla="*/ 2147483647 h 289"/>
              <a:gd name="T16" fmla="*/ 2147483647 w 848"/>
              <a:gd name="T17" fmla="*/ 2147483647 h 289"/>
              <a:gd name="T18" fmla="*/ 2147483647 w 848"/>
              <a:gd name="T19" fmla="*/ 2147483647 h 289"/>
              <a:gd name="T20" fmla="*/ 2147483647 w 848"/>
              <a:gd name="T21" fmla="*/ 2147483647 h 289"/>
              <a:gd name="T22" fmla="*/ 2147483647 w 848"/>
              <a:gd name="T23" fmla="*/ 2147483647 h 289"/>
              <a:gd name="T24" fmla="*/ 2147483647 w 848"/>
              <a:gd name="T25" fmla="*/ 0 h 289"/>
              <a:gd name="T26" fmla="*/ 2147483647 w 848"/>
              <a:gd name="T27" fmla="*/ 2147483647 h 289"/>
              <a:gd name="T28" fmla="*/ 2147483647 w 848"/>
              <a:gd name="T29" fmla="*/ 2147483647 h 289"/>
              <a:gd name="T30" fmla="*/ 2147483647 w 848"/>
              <a:gd name="T31" fmla="*/ 2147483647 h 289"/>
              <a:gd name="T32" fmla="*/ 2147483647 w 848"/>
              <a:gd name="T33" fmla="*/ 2147483647 h 289"/>
              <a:gd name="T34" fmla="*/ 2147483647 w 848"/>
              <a:gd name="T35" fmla="*/ 2147483647 h 289"/>
              <a:gd name="T36" fmla="*/ 2147483647 w 848"/>
              <a:gd name="T37" fmla="*/ 2147483647 h 289"/>
              <a:gd name="T38" fmla="*/ 2147483647 w 848"/>
              <a:gd name="T39" fmla="*/ 2147483647 h 289"/>
              <a:gd name="T40" fmla="*/ 2147483647 w 848"/>
              <a:gd name="T41" fmla="*/ 2147483647 h 289"/>
              <a:gd name="T42" fmla="*/ 2147483647 w 848"/>
              <a:gd name="T43" fmla="*/ 2147483647 h 289"/>
              <a:gd name="T44" fmla="*/ 2147483647 w 848"/>
              <a:gd name="T45" fmla="*/ 2147483647 h 289"/>
              <a:gd name="T46" fmla="*/ 2147483647 w 848"/>
              <a:gd name="T47" fmla="*/ 2147483647 h 289"/>
              <a:gd name="T48" fmla="*/ 2147483647 w 848"/>
              <a:gd name="T49" fmla="*/ 2147483647 h 289"/>
              <a:gd name="T50" fmla="*/ 2147483647 w 848"/>
              <a:gd name="T51" fmla="*/ 2147483647 h 289"/>
              <a:gd name="T52" fmla="*/ 2147483647 w 848"/>
              <a:gd name="T53" fmla="*/ 2147483647 h 289"/>
              <a:gd name="T54" fmla="*/ 2147483647 w 848"/>
              <a:gd name="T55" fmla="*/ 2147483647 h 289"/>
              <a:gd name="T56" fmla="*/ 2147483647 w 848"/>
              <a:gd name="T57" fmla="*/ 2147483647 h 289"/>
              <a:gd name="T58" fmla="*/ 2147483647 w 848"/>
              <a:gd name="T59" fmla="*/ 2147483647 h 289"/>
              <a:gd name="T60" fmla="*/ 2147483647 w 848"/>
              <a:gd name="T61" fmla="*/ 2147483647 h 289"/>
              <a:gd name="T62" fmla="*/ 2147483647 w 848"/>
              <a:gd name="T63" fmla="*/ 2147483647 h 289"/>
              <a:gd name="T64" fmla="*/ 2147483647 w 848"/>
              <a:gd name="T65" fmla="*/ 2147483647 h 289"/>
              <a:gd name="T66" fmla="*/ 2147483647 w 848"/>
              <a:gd name="T67" fmla="*/ 2147483647 h 289"/>
              <a:gd name="T68" fmla="*/ 2147483647 w 848"/>
              <a:gd name="T69" fmla="*/ 2147483647 h 289"/>
              <a:gd name="T70" fmla="*/ 2147483647 w 848"/>
              <a:gd name="T71" fmla="*/ 2147483647 h 289"/>
              <a:gd name="T72" fmla="*/ 2147483647 w 848"/>
              <a:gd name="T73" fmla="*/ 2147483647 h 289"/>
              <a:gd name="T74" fmla="*/ 2147483647 w 848"/>
              <a:gd name="T75" fmla="*/ 2147483647 h 289"/>
              <a:gd name="T76" fmla="*/ 2147483647 w 848"/>
              <a:gd name="T77" fmla="*/ 2147483647 h 289"/>
              <a:gd name="T78" fmla="*/ 0 w 848"/>
              <a:gd name="T79" fmla="*/ 2147483647 h 289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848"/>
              <a:gd name="T121" fmla="*/ 0 h 289"/>
              <a:gd name="T122" fmla="*/ 848 w 848"/>
              <a:gd name="T123" fmla="*/ 289 h 289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848" h="289">
                <a:moveTo>
                  <a:pt x="0" y="288"/>
                </a:moveTo>
                <a:lnTo>
                  <a:pt x="1" y="258"/>
                </a:lnTo>
                <a:lnTo>
                  <a:pt x="7" y="230"/>
                </a:lnTo>
                <a:lnTo>
                  <a:pt x="14" y="203"/>
                </a:lnTo>
                <a:lnTo>
                  <a:pt x="23" y="176"/>
                </a:lnTo>
                <a:lnTo>
                  <a:pt x="37" y="151"/>
                </a:lnTo>
                <a:lnTo>
                  <a:pt x="52" y="127"/>
                </a:lnTo>
                <a:lnTo>
                  <a:pt x="69" y="105"/>
                </a:lnTo>
                <a:lnTo>
                  <a:pt x="79" y="94"/>
                </a:lnTo>
                <a:lnTo>
                  <a:pt x="88" y="85"/>
                </a:lnTo>
                <a:lnTo>
                  <a:pt x="99" y="75"/>
                </a:lnTo>
                <a:lnTo>
                  <a:pt x="110" y="66"/>
                </a:lnTo>
                <a:lnTo>
                  <a:pt x="121" y="57"/>
                </a:lnTo>
                <a:lnTo>
                  <a:pt x="133" y="49"/>
                </a:lnTo>
                <a:lnTo>
                  <a:pt x="145" y="42"/>
                </a:lnTo>
                <a:lnTo>
                  <a:pt x="157" y="35"/>
                </a:lnTo>
                <a:lnTo>
                  <a:pt x="171" y="28"/>
                </a:lnTo>
                <a:lnTo>
                  <a:pt x="185" y="23"/>
                </a:lnTo>
                <a:lnTo>
                  <a:pt x="198" y="18"/>
                </a:lnTo>
                <a:lnTo>
                  <a:pt x="212" y="13"/>
                </a:lnTo>
                <a:lnTo>
                  <a:pt x="227" y="9"/>
                </a:lnTo>
                <a:lnTo>
                  <a:pt x="242" y="6"/>
                </a:lnTo>
                <a:lnTo>
                  <a:pt x="256" y="3"/>
                </a:lnTo>
                <a:lnTo>
                  <a:pt x="271" y="1"/>
                </a:lnTo>
                <a:lnTo>
                  <a:pt x="286" y="0"/>
                </a:lnTo>
                <a:lnTo>
                  <a:pt x="303" y="0"/>
                </a:lnTo>
                <a:lnTo>
                  <a:pt x="475" y="0"/>
                </a:lnTo>
                <a:lnTo>
                  <a:pt x="499" y="1"/>
                </a:lnTo>
                <a:lnTo>
                  <a:pt x="522" y="4"/>
                </a:lnTo>
                <a:lnTo>
                  <a:pt x="545" y="8"/>
                </a:lnTo>
                <a:lnTo>
                  <a:pt x="567" y="14"/>
                </a:lnTo>
                <a:lnTo>
                  <a:pt x="589" y="21"/>
                </a:lnTo>
                <a:lnTo>
                  <a:pt x="611" y="31"/>
                </a:lnTo>
                <a:lnTo>
                  <a:pt x="630" y="41"/>
                </a:lnTo>
                <a:lnTo>
                  <a:pt x="650" y="53"/>
                </a:lnTo>
                <a:lnTo>
                  <a:pt x="668" y="66"/>
                </a:lnTo>
                <a:lnTo>
                  <a:pt x="685" y="81"/>
                </a:lnTo>
                <a:lnTo>
                  <a:pt x="701" y="97"/>
                </a:lnTo>
                <a:lnTo>
                  <a:pt x="715" y="114"/>
                </a:lnTo>
                <a:lnTo>
                  <a:pt x="729" y="132"/>
                </a:lnTo>
                <a:lnTo>
                  <a:pt x="741" y="151"/>
                </a:lnTo>
                <a:lnTo>
                  <a:pt x="752" y="171"/>
                </a:lnTo>
                <a:lnTo>
                  <a:pt x="760" y="192"/>
                </a:lnTo>
                <a:lnTo>
                  <a:pt x="847" y="192"/>
                </a:lnTo>
                <a:lnTo>
                  <a:pt x="691" y="288"/>
                </a:lnTo>
                <a:lnTo>
                  <a:pt x="501" y="192"/>
                </a:lnTo>
                <a:lnTo>
                  <a:pt x="587" y="192"/>
                </a:lnTo>
                <a:lnTo>
                  <a:pt x="581" y="176"/>
                </a:lnTo>
                <a:lnTo>
                  <a:pt x="574" y="160"/>
                </a:lnTo>
                <a:lnTo>
                  <a:pt x="564" y="145"/>
                </a:lnTo>
                <a:lnTo>
                  <a:pt x="556" y="131"/>
                </a:lnTo>
                <a:lnTo>
                  <a:pt x="545" y="117"/>
                </a:lnTo>
                <a:lnTo>
                  <a:pt x="535" y="104"/>
                </a:lnTo>
                <a:lnTo>
                  <a:pt x="524" y="91"/>
                </a:lnTo>
                <a:lnTo>
                  <a:pt x="512" y="79"/>
                </a:lnTo>
                <a:lnTo>
                  <a:pt x="498" y="68"/>
                </a:lnTo>
                <a:lnTo>
                  <a:pt x="484" y="57"/>
                </a:lnTo>
                <a:lnTo>
                  <a:pt x="469" y="48"/>
                </a:lnTo>
                <a:lnTo>
                  <a:pt x="455" y="39"/>
                </a:lnTo>
                <a:lnTo>
                  <a:pt x="440" y="31"/>
                </a:lnTo>
                <a:lnTo>
                  <a:pt x="423" y="24"/>
                </a:lnTo>
                <a:lnTo>
                  <a:pt x="407" y="18"/>
                </a:lnTo>
                <a:lnTo>
                  <a:pt x="389" y="12"/>
                </a:lnTo>
                <a:lnTo>
                  <a:pt x="366" y="20"/>
                </a:lnTo>
                <a:lnTo>
                  <a:pt x="343" y="29"/>
                </a:lnTo>
                <a:lnTo>
                  <a:pt x="322" y="40"/>
                </a:lnTo>
                <a:lnTo>
                  <a:pt x="301" y="53"/>
                </a:lnTo>
                <a:lnTo>
                  <a:pt x="282" y="67"/>
                </a:lnTo>
                <a:lnTo>
                  <a:pt x="265" y="82"/>
                </a:lnTo>
                <a:lnTo>
                  <a:pt x="248" y="98"/>
                </a:lnTo>
                <a:lnTo>
                  <a:pt x="233" y="116"/>
                </a:lnTo>
                <a:lnTo>
                  <a:pt x="220" y="135"/>
                </a:lnTo>
                <a:lnTo>
                  <a:pt x="208" y="154"/>
                </a:lnTo>
                <a:lnTo>
                  <a:pt x="198" y="175"/>
                </a:lnTo>
                <a:lnTo>
                  <a:pt x="190" y="197"/>
                </a:lnTo>
                <a:lnTo>
                  <a:pt x="183" y="219"/>
                </a:lnTo>
                <a:lnTo>
                  <a:pt x="178" y="241"/>
                </a:lnTo>
                <a:lnTo>
                  <a:pt x="175" y="264"/>
                </a:lnTo>
                <a:lnTo>
                  <a:pt x="174" y="288"/>
                </a:lnTo>
                <a:lnTo>
                  <a:pt x="0" y="288"/>
                </a:lnTo>
              </a:path>
            </a:pathLst>
          </a:custGeom>
          <a:solidFill>
            <a:srgbClr val="6699FF"/>
          </a:solidFill>
          <a:ln w="12700" cap="rnd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AR"/>
          </a:p>
        </p:txBody>
      </p:sp>
      <p:sp>
        <p:nvSpPr>
          <p:cNvPr id="22537" name="Rectangle 9"/>
          <p:cNvSpPr>
            <a:spLocks noChangeArrowheads="1"/>
          </p:cNvSpPr>
          <p:nvPr/>
        </p:nvSpPr>
        <p:spPr bwMode="auto">
          <a:xfrm>
            <a:off x="3059113" y="5084763"/>
            <a:ext cx="2219325" cy="650875"/>
          </a:xfrm>
          <a:prstGeom prst="rect">
            <a:avLst/>
          </a:prstGeom>
          <a:noFill/>
          <a:ln w="12700">
            <a:solidFill>
              <a:srgbClr val="0033C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0488" tIns="44450" rIns="90488" bIns="44450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  <a:buSzTx/>
              <a:buFontTx/>
              <a:buNone/>
            </a:pPr>
            <a:r>
              <a:rPr lang="es-ES" altLang="es-AR" sz="1800" b="1"/>
              <a:t>CADENA RESPIRATORIA</a:t>
            </a:r>
          </a:p>
        </p:txBody>
      </p:sp>
      <p:sp>
        <p:nvSpPr>
          <p:cNvPr id="22538" name="Freeform 10"/>
          <p:cNvSpPr>
            <a:spLocks/>
          </p:cNvSpPr>
          <p:nvPr/>
        </p:nvSpPr>
        <p:spPr bwMode="auto">
          <a:xfrm>
            <a:off x="5219700" y="5300663"/>
            <a:ext cx="1196975" cy="306387"/>
          </a:xfrm>
          <a:custGeom>
            <a:avLst/>
            <a:gdLst>
              <a:gd name="T0" fmla="*/ 2147483647 w 754"/>
              <a:gd name="T1" fmla="*/ 2147483647 h 193"/>
              <a:gd name="T2" fmla="*/ 2147483647 w 754"/>
              <a:gd name="T3" fmla="*/ 2147483647 h 193"/>
              <a:gd name="T4" fmla="*/ 2147483647 w 754"/>
              <a:gd name="T5" fmla="*/ 2147483647 h 193"/>
              <a:gd name="T6" fmla="*/ 2147483647 w 754"/>
              <a:gd name="T7" fmla="*/ 2147483647 h 193"/>
              <a:gd name="T8" fmla="*/ 2147483647 w 754"/>
              <a:gd name="T9" fmla="*/ 2147483647 h 193"/>
              <a:gd name="T10" fmla="*/ 2147483647 w 754"/>
              <a:gd name="T11" fmla="*/ 2147483647 h 193"/>
              <a:gd name="T12" fmla="*/ 2147483647 w 754"/>
              <a:gd name="T13" fmla="*/ 2147483647 h 193"/>
              <a:gd name="T14" fmla="*/ 2147483647 w 754"/>
              <a:gd name="T15" fmla="*/ 2147483647 h 193"/>
              <a:gd name="T16" fmla="*/ 2147483647 w 754"/>
              <a:gd name="T17" fmla="*/ 2147483647 h 193"/>
              <a:gd name="T18" fmla="*/ 2147483647 w 754"/>
              <a:gd name="T19" fmla="*/ 2147483647 h 193"/>
              <a:gd name="T20" fmla="*/ 2147483647 w 754"/>
              <a:gd name="T21" fmla="*/ 2147483647 h 193"/>
              <a:gd name="T22" fmla="*/ 2147483647 w 754"/>
              <a:gd name="T23" fmla="*/ 2147483647 h 193"/>
              <a:gd name="T24" fmla="*/ 2147483647 w 754"/>
              <a:gd name="T25" fmla="*/ 0 h 193"/>
              <a:gd name="T26" fmla="*/ 2147483647 w 754"/>
              <a:gd name="T27" fmla="*/ 2147483647 h 193"/>
              <a:gd name="T28" fmla="*/ 2147483647 w 754"/>
              <a:gd name="T29" fmla="*/ 2147483647 h 193"/>
              <a:gd name="T30" fmla="*/ 2147483647 w 754"/>
              <a:gd name="T31" fmla="*/ 2147483647 h 193"/>
              <a:gd name="T32" fmla="*/ 2147483647 w 754"/>
              <a:gd name="T33" fmla="*/ 2147483647 h 193"/>
              <a:gd name="T34" fmla="*/ 2147483647 w 754"/>
              <a:gd name="T35" fmla="*/ 2147483647 h 193"/>
              <a:gd name="T36" fmla="*/ 2147483647 w 754"/>
              <a:gd name="T37" fmla="*/ 2147483647 h 193"/>
              <a:gd name="T38" fmla="*/ 2147483647 w 754"/>
              <a:gd name="T39" fmla="*/ 2147483647 h 193"/>
              <a:gd name="T40" fmla="*/ 2147483647 w 754"/>
              <a:gd name="T41" fmla="*/ 2147483647 h 193"/>
              <a:gd name="T42" fmla="*/ 2147483647 w 754"/>
              <a:gd name="T43" fmla="*/ 2147483647 h 193"/>
              <a:gd name="T44" fmla="*/ 2147483647 w 754"/>
              <a:gd name="T45" fmla="*/ 2147483647 h 193"/>
              <a:gd name="T46" fmla="*/ 2147483647 w 754"/>
              <a:gd name="T47" fmla="*/ 2147483647 h 193"/>
              <a:gd name="T48" fmla="*/ 2147483647 w 754"/>
              <a:gd name="T49" fmla="*/ 2147483647 h 193"/>
              <a:gd name="T50" fmla="*/ 2147483647 w 754"/>
              <a:gd name="T51" fmla="*/ 2147483647 h 193"/>
              <a:gd name="T52" fmla="*/ 2147483647 w 754"/>
              <a:gd name="T53" fmla="*/ 2147483647 h 193"/>
              <a:gd name="T54" fmla="*/ 2147483647 w 754"/>
              <a:gd name="T55" fmla="*/ 2147483647 h 193"/>
              <a:gd name="T56" fmla="*/ 2147483647 w 754"/>
              <a:gd name="T57" fmla="*/ 2147483647 h 193"/>
              <a:gd name="T58" fmla="*/ 2147483647 w 754"/>
              <a:gd name="T59" fmla="*/ 2147483647 h 193"/>
              <a:gd name="T60" fmla="*/ 2147483647 w 754"/>
              <a:gd name="T61" fmla="*/ 2147483647 h 193"/>
              <a:gd name="T62" fmla="*/ 2147483647 w 754"/>
              <a:gd name="T63" fmla="*/ 2147483647 h 193"/>
              <a:gd name="T64" fmla="*/ 2147483647 w 754"/>
              <a:gd name="T65" fmla="*/ 2147483647 h 193"/>
              <a:gd name="T66" fmla="*/ 2147483647 w 754"/>
              <a:gd name="T67" fmla="*/ 2147483647 h 193"/>
              <a:gd name="T68" fmla="*/ 2147483647 w 754"/>
              <a:gd name="T69" fmla="*/ 2147483647 h 193"/>
              <a:gd name="T70" fmla="*/ 2147483647 w 754"/>
              <a:gd name="T71" fmla="*/ 2147483647 h 193"/>
              <a:gd name="T72" fmla="*/ 2147483647 w 754"/>
              <a:gd name="T73" fmla="*/ 2147483647 h 193"/>
              <a:gd name="T74" fmla="*/ 2147483647 w 754"/>
              <a:gd name="T75" fmla="*/ 2147483647 h 193"/>
              <a:gd name="T76" fmla="*/ 2147483647 w 754"/>
              <a:gd name="T77" fmla="*/ 2147483647 h 193"/>
              <a:gd name="T78" fmla="*/ 0 w 754"/>
              <a:gd name="T79" fmla="*/ 2147483647 h 193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754"/>
              <a:gd name="T121" fmla="*/ 0 h 193"/>
              <a:gd name="T122" fmla="*/ 754 w 754"/>
              <a:gd name="T123" fmla="*/ 193 h 193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754" h="193">
                <a:moveTo>
                  <a:pt x="0" y="192"/>
                </a:moveTo>
                <a:lnTo>
                  <a:pt x="1" y="172"/>
                </a:lnTo>
                <a:lnTo>
                  <a:pt x="6" y="153"/>
                </a:lnTo>
                <a:lnTo>
                  <a:pt x="12" y="135"/>
                </a:lnTo>
                <a:lnTo>
                  <a:pt x="21" y="117"/>
                </a:lnTo>
                <a:lnTo>
                  <a:pt x="33" y="100"/>
                </a:lnTo>
                <a:lnTo>
                  <a:pt x="46" y="85"/>
                </a:lnTo>
                <a:lnTo>
                  <a:pt x="62" y="70"/>
                </a:lnTo>
                <a:lnTo>
                  <a:pt x="70" y="63"/>
                </a:lnTo>
                <a:lnTo>
                  <a:pt x="78" y="56"/>
                </a:lnTo>
                <a:lnTo>
                  <a:pt x="88" y="50"/>
                </a:lnTo>
                <a:lnTo>
                  <a:pt x="98" y="44"/>
                </a:lnTo>
                <a:lnTo>
                  <a:pt x="107" y="38"/>
                </a:lnTo>
                <a:lnTo>
                  <a:pt x="118" y="33"/>
                </a:lnTo>
                <a:lnTo>
                  <a:pt x="129" y="28"/>
                </a:lnTo>
                <a:lnTo>
                  <a:pt x="140" y="23"/>
                </a:lnTo>
                <a:lnTo>
                  <a:pt x="152" y="19"/>
                </a:lnTo>
                <a:lnTo>
                  <a:pt x="164" y="15"/>
                </a:lnTo>
                <a:lnTo>
                  <a:pt x="176" y="12"/>
                </a:lnTo>
                <a:lnTo>
                  <a:pt x="188" y="9"/>
                </a:lnTo>
                <a:lnTo>
                  <a:pt x="201" y="6"/>
                </a:lnTo>
                <a:lnTo>
                  <a:pt x="215" y="4"/>
                </a:lnTo>
                <a:lnTo>
                  <a:pt x="228" y="2"/>
                </a:lnTo>
                <a:lnTo>
                  <a:pt x="241" y="1"/>
                </a:lnTo>
                <a:lnTo>
                  <a:pt x="255" y="0"/>
                </a:lnTo>
                <a:lnTo>
                  <a:pt x="269" y="0"/>
                </a:lnTo>
                <a:lnTo>
                  <a:pt x="422" y="0"/>
                </a:lnTo>
                <a:lnTo>
                  <a:pt x="444" y="1"/>
                </a:lnTo>
                <a:lnTo>
                  <a:pt x="464" y="2"/>
                </a:lnTo>
                <a:lnTo>
                  <a:pt x="485" y="5"/>
                </a:lnTo>
                <a:lnTo>
                  <a:pt x="504" y="9"/>
                </a:lnTo>
                <a:lnTo>
                  <a:pt x="524" y="14"/>
                </a:lnTo>
                <a:lnTo>
                  <a:pt x="543" y="20"/>
                </a:lnTo>
                <a:lnTo>
                  <a:pt x="560" y="27"/>
                </a:lnTo>
                <a:lnTo>
                  <a:pt x="578" y="35"/>
                </a:lnTo>
                <a:lnTo>
                  <a:pt x="594" y="44"/>
                </a:lnTo>
                <a:lnTo>
                  <a:pt x="609" y="54"/>
                </a:lnTo>
                <a:lnTo>
                  <a:pt x="624" y="64"/>
                </a:lnTo>
                <a:lnTo>
                  <a:pt x="636" y="76"/>
                </a:lnTo>
                <a:lnTo>
                  <a:pt x="648" y="88"/>
                </a:lnTo>
                <a:lnTo>
                  <a:pt x="659" y="100"/>
                </a:lnTo>
                <a:lnTo>
                  <a:pt x="668" y="114"/>
                </a:lnTo>
                <a:lnTo>
                  <a:pt x="676" y="128"/>
                </a:lnTo>
                <a:lnTo>
                  <a:pt x="753" y="128"/>
                </a:lnTo>
                <a:lnTo>
                  <a:pt x="614" y="192"/>
                </a:lnTo>
                <a:lnTo>
                  <a:pt x="445" y="128"/>
                </a:lnTo>
                <a:lnTo>
                  <a:pt x="522" y="128"/>
                </a:lnTo>
                <a:lnTo>
                  <a:pt x="516" y="117"/>
                </a:lnTo>
                <a:lnTo>
                  <a:pt x="510" y="107"/>
                </a:lnTo>
                <a:lnTo>
                  <a:pt x="502" y="97"/>
                </a:lnTo>
                <a:lnTo>
                  <a:pt x="495" y="87"/>
                </a:lnTo>
                <a:lnTo>
                  <a:pt x="485" y="78"/>
                </a:lnTo>
                <a:lnTo>
                  <a:pt x="475" y="69"/>
                </a:lnTo>
                <a:lnTo>
                  <a:pt x="466" y="61"/>
                </a:lnTo>
                <a:lnTo>
                  <a:pt x="455" y="53"/>
                </a:lnTo>
                <a:lnTo>
                  <a:pt x="443" y="46"/>
                </a:lnTo>
                <a:lnTo>
                  <a:pt x="431" y="39"/>
                </a:lnTo>
                <a:lnTo>
                  <a:pt x="417" y="32"/>
                </a:lnTo>
                <a:lnTo>
                  <a:pt x="404" y="26"/>
                </a:lnTo>
                <a:lnTo>
                  <a:pt x="391" y="21"/>
                </a:lnTo>
                <a:lnTo>
                  <a:pt x="376" y="16"/>
                </a:lnTo>
                <a:lnTo>
                  <a:pt x="362" y="12"/>
                </a:lnTo>
                <a:lnTo>
                  <a:pt x="346" y="8"/>
                </a:lnTo>
                <a:lnTo>
                  <a:pt x="326" y="13"/>
                </a:lnTo>
                <a:lnTo>
                  <a:pt x="305" y="19"/>
                </a:lnTo>
                <a:lnTo>
                  <a:pt x="286" y="27"/>
                </a:lnTo>
                <a:lnTo>
                  <a:pt x="268" y="35"/>
                </a:lnTo>
                <a:lnTo>
                  <a:pt x="251" y="44"/>
                </a:lnTo>
                <a:lnTo>
                  <a:pt x="235" y="54"/>
                </a:lnTo>
                <a:lnTo>
                  <a:pt x="221" y="65"/>
                </a:lnTo>
                <a:lnTo>
                  <a:pt x="208" y="77"/>
                </a:lnTo>
                <a:lnTo>
                  <a:pt x="195" y="90"/>
                </a:lnTo>
                <a:lnTo>
                  <a:pt x="185" y="103"/>
                </a:lnTo>
                <a:lnTo>
                  <a:pt x="176" y="117"/>
                </a:lnTo>
                <a:lnTo>
                  <a:pt x="169" y="131"/>
                </a:lnTo>
                <a:lnTo>
                  <a:pt x="163" y="146"/>
                </a:lnTo>
                <a:lnTo>
                  <a:pt x="158" y="161"/>
                </a:lnTo>
                <a:lnTo>
                  <a:pt x="156" y="176"/>
                </a:lnTo>
                <a:lnTo>
                  <a:pt x="154" y="192"/>
                </a:lnTo>
                <a:lnTo>
                  <a:pt x="0" y="192"/>
                </a:lnTo>
              </a:path>
            </a:pathLst>
          </a:custGeom>
          <a:solidFill>
            <a:srgbClr val="6699FF"/>
          </a:solidFill>
          <a:ln w="12700" cap="rnd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AR"/>
          </a:p>
        </p:txBody>
      </p:sp>
      <p:sp>
        <p:nvSpPr>
          <p:cNvPr id="22539" name="Rectangle 11"/>
          <p:cNvSpPr>
            <a:spLocks noChangeArrowheads="1"/>
          </p:cNvSpPr>
          <p:nvPr/>
        </p:nvSpPr>
        <p:spPr bwMode="auto">
          <a:xfrm>
            <a:off x="6156325" y="5661025"/>
            <a:ext cx="1000125" cy="376238"/>
          </a:xfrm>
          <a:prstGeom prst="rect">
            <a:avLst/>
          </a:prstGeom>
          <a:noFill/>
          <a:ln w="12700">
            <a:solidFill>
              <a:srgbClr val="0033C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0488" tIns="44450" rIns="90488" bIns="44450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" altLang="es-AR" sz="1800"/>
              <a:t>3 ATP</a:t>
            </a:r>
          </a:p>
        </p:txBody>
      </p:sp>
      <p:sp>
        <p:nvSpPr>
          <p:cNvPr id="22540" name="Rectangle 12"/>
          <p:cNvSpPr>
            <a:spLocks noChangeArrowheads="1"/>
          </p:cNvSpPr>
          <p:nvPr/>
        </p:nvSpPr>
        <p:spPr bwMode="auto">
          <a:xfrm>
            <a:off x="5715000" y="2514600"/>
            <a:ext cx="17716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es-PE" altLang="es-AR" sz="2400">
              <a:latin typeface="Times New Roman" pitchFamily="18" charset="0"/>
            </a:endParaRPr>
          </a:p>
        </p:txBody>
      </p:sp>
      <p:sp>
        <p:nvSpPr>
          <p:cNvPr id="22541" name="Rectangle 13"/>
          <p:cNvSpPr>
            <a:spLocks noChangeArrowheads="1"/>
          </p:cNvSpPr>
          <p:nvPr/>
        </p:nvSpPr>
        <p:spPr bwMode="auto">
          <a:xfrm>
            <a:off x="3851275" y="2420938"/>
            <a:ext cx="1457325" cy="650875"/>
          </a:xfrm>
          <a:prstGeom prst="rect">
            <a:avLst/>
          </a:prstGeom>
          <a:noFill/>
          <a:ln w="12700">
            <a:solidFill>
              <a:srgbClr val="0033C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0488" tIns="44450" rIns="90488" bIns="44450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  <a:buSzTx/>
              <a:buFontTx/>
              <a:buNone/>
            </a:pPr>
            <a:r>
              <a:rPr lang="es-ES" altLang="es-AR" sz="1800" b="1"/>
              <a:t>CICLO DE KREBS</a:t>
            </a:r>
          </a:p>
        </p:txBody>
      </p:sp>
      <p:sp>
        <p:nvSpPr>
          <p:cNvPr id="22542" name="Freeform 14"/>
          <p:cNvSpPr>
            <a:spLocks/>
          </p:cNvSpPr>
          <p:nvPr/>
        </p:nvSpPr>
        <p:spPr bwMode="auto">
          <a:xfrm>
            <a:off x="5292725" y="1884363"/>
            <a:ext cx="382588" cy="1905000"/>
          </a:xfrm>
          <a:custGeom>
            <a:avLst/>
            <a:gdLst>
              <a:gd name="T0" fmla="*/ 2147483647 w 241"/>
              <a:gd name="T1" fmla="*/ 0 h 1200"/>
              <a:gd name="T2" fmla="*/ 2147483647 w 241"/>
              <a:gd name="T3" fmla="*/ 2147483647 h 1200"/>
              <a:gd name="T4" fmla="*/ 2147483647 w 241"/>
              <a:gd name="T5" fmla="*/ 2147483647 h 1200"/>
              <a:gd name="T6" fmla="*/ 2147483647 w 241"/>
              <a:gd name="T7" fmla="*/ 2147483647 h 1200"/>
              <a:gd name="T8" fmla="*/ 2147483647 w 241"/>
              <a:gd name="T9" fmla="*/ 2147483647 h 1200"/>
              <a:gd name="T10" fmla="*/ 2147483647 w 241"/>
              <a:gd name="T11" fmla="*/ 2147483647 h 1200"/>
              <a:gd name="T12" fmla="*/ 2147483647 w 241"/>
              <a:gd name="T13" fmla="*/ 2147483647 h 1200"/>
              <a:gd name="T14" fmla="*/ 2147483647 w 241"/>
              <a:gd name="T15" fmla="*/ 2147483647 h 1200"/>
              <a:gd name="T16" fmla="*/ 2147483647 w 241"/>
              <a:gd name="T17" fmla="*/ 2147483647 h 1200"/>
              <a:gd name="T18" fmla="*/ 2147483647 w 241"/>
              <a:gd name="T19" fmla="*/ 2147483647 h 1200"/>
              <a:gd name="T20" fmla="*/ 2147483647 w 241"/>
              <a:gd name="T21" fmla="*/ 2147483647 h 1200"/>
              <a:gd name="T22" fmla="*/ 2147483647 w 241"/>
              <a:gd name="T23" fmla="*/ 2147483647 h 1200"/>
              <a:gd name="T24" fmla="*/ 2147483647 w 241"/>
              <a:gd name="T25" fmla="*/ 2147483647 h 1200"/>
              <a:gd name="T26" fmla="*/ 2147483647 w 241"/>
              <a:gd name="T27" fmla="*/ 2147483647 h 1200"/>
              <a:gd name="T28" fmla="*/ 2147483647 w 241"/>
              <a:gd name="T29" fmla="*/ 2147483647 h 1200"/>
              <a:gd name="T30" fmla="*/ 2147483647 w 241"/>
              <a:gd name="T31" fmla="*/ 2147483647 h 1200"/>
              <a:gd name="T32" fmla="*/ 0 w 241"/>
              <a:gd name="T33" fmla="*/ 2147483647 h 1200"/>
              <a:gd name="T34" fmla="*/ 2147483647 w 241"/>
              <a:gd name="T35" fmla="*/ 2147483647 h 1200"/>
              <a:gd name="T36" fmla="*/ 2147483647 w 241"/>
              <a:gd name="T37" fmla="*/ 2147483647 h 1200"/>
              <a:gd name="T38" fmla="*/ 2147483647 w 241"/>
              <a:gd name="T39" fmla="*/ 2147483647 h 1200"/>
              <a:gd name="T40" fmla="*/ 2147483647 w 241"/>
              <a:gd name="T41" fmla="*/ 2147483647 h 1200"/>
              <a:gd name="T42" fmla="*/ 2147483647 w 241"/>
              <a:gd name="T43" fmla="*/ 2147483647 h 1200"/>
              <a:gd name="T44" fmla="*/ 2147483647 w 241"/>
              <a:gd name="T45" fmla="*/ 2147483647 h 1200"/>
              <a:gd name="T46" fmla="*/ 2147483647 w 241"/>
              <a:gd name="T47" fmla="*/ 2147483647 h 1200"/>
              <a:gd name="T48" fmla="*/ 2147483647 w 241"/>
              <a:gd name="T49" fmla="*/ 2147483647 h 1200"/>
              <a:gd name="T50" fmla="*/ 2147483647 w 241"/>
              <a:gd name="T51" fmla="*/ 2147483647 h 1200"/>
              <a:gd name="T52" fmla="*/ 2147483647 w 241"/>
              <a:gd name="T53" fmla="*/ 2147483647 h 1200"/>
              <a:gd name="T54" fmla="*/ 2147483647 w 241"/>
              <a:gd name="T55" fmla="*/ 2147483647 h 1200"/>
              <a:gd name="T56" fmla="*/ 2147483647 w 241"/>
              <a:gd name="T57" fmla="*/ 2147483647 h 1200"/>
              <a:gd name="T58" fmla="*/ 2147483647 w 241"/>
              <a:gd name="T59" fmla="*/ 2147483647 h 1200"/>
              <a:gd name="T60" fmla="*/ 2147483647 w 241"/>
              <a:gd name="T61" fmla="*/ 2147483647 h 1200"/>
              <a:gd name="T62" fmla="*/ 2147483647 w 241"/>
              <a:gd name="T63" fmla="*/ 2147483647 h 1200"/>
              <a:gd name="T64" fmla="*/ 2147483647 w 241"/>
              <a:gd name="T65" fmla="*/ 2147483647 h 1200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241"/>
              <a:gd name="T100" fmla="*/ 0 h 1200"/>
              <a:gd name="T101" fmla="*/ 241 w 241"/>
              <a:gd name="T102" fmla="*/ 1200 h 1200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241" h="1200">
                <a:moveTo>
                  <a:pt x="240" y="0"/>
                </a:moveTo>
                <a:lnTo>
                  <a:pt x="228" y="0"/>
                </a:lnTo>
                <a:lnTo>
                  <a:pt x="216" y="2"/>
                </a:lnTo>
                <a:lnTo>
                  <a:pt x="204" y="4"/>
                </a:lnTo>
                <a:lnTo>
                  <a:pt x="193" y="8"/>
                </a:lnTo>
                <a:lnTo>
                  <a:pt x="183" y="12"/>
                </a:lnTo>
                <a:lnTo>
                  <a:pt x="173" y="17"/>
                </a:lnTo>
                <a:lnTo>
                  <a:pt x="164" y="23"/>
                </a:lnTo>
                <a:lnTo>
                  <a:pt x="155" y="29"/>
                </a:lnTo>
                <a:lnTo>
                  <a:pt x="147" y="37"/>
                </a:lnTo>
                <a:lnTo>
                  <a:pt x="140" y="44"/>
                </a:lnTo>
                <a:lnTo>
                  <a:pt x="135" y="52"/>
                </a:lnTo>
                <a:lnTo>
                  <a:pt x="130" y="61"/>
                </a:lnTo>
                <a:lnTo>
                  <a:pt x="125" y="69"/>
                </a:lnTo>
                <a:lnTo>
                  <a:pt x="122" y="79"/>
                </a:lnTo>
                <a:lnTo>
                  <a:pt x="121" y="90"/>
                </a:lnTo>
                <a:lnTo>
                  <a:pt x="120" y="100"/>
                </a:lnTo>
                <a:lnTo>
                  <a:pt x="120" y="500"/>
                </a:lnTo>
                <a:lnTo>
                  <a:pt x="119" y="509"/>
                </a:lnTo>
                <a:lnTo>
                  <a:pt x="118" y="521"/>
                </a:lnTo>
                <a:lnTo>
                  <a:pt x="115" y="530"/>
                </a:lnTo>
                <a:lnTo>
                  <a:pt x="110" y="538"/>
                </a:lnTo>
                <a:lnTo>
                  <a:pt x="105" y="548"/>
                </a:lnTo>
                <a:lnTo>
                  <a:pt x="99" y="555"/>
                </a:lnTo>
                <a:lnTo>
                  <a:pt x="93" y="563"/>
                </a:lnTo>
                <a:lnTo>
                  <a:pt x="85" y="571"/>
                </a:lnTo>
                <a:lnTo>
                  <a:pt x="76" y="576"/>
                </a:lnTo>
                <a:lnTo>
                  <a:pt x="67" y="582"/>
                </a:lnTo>
                <a:lnTo>
                  <a:pt x="57" y="588"/>
                </a:lnTo>
                <a:lnTo>
                  <a:pt x="47" y="592"/>
                </a:lnTo>
                <a:lnTo>
                  <a:pt x="35" y="596"/>
                </a:lnTo>
                <a:lnTo>
                  <a:pt x="24" y="598"/>
                </a:lnTo>
                <a:lnTo>
                  <a:pt x="12" y="600"/>
                </a:lnTo>
                <a:lnTo>
                  <a:pt x="0" y="600"/>
                </a:lnTo>
                <a:lnTo>
                  <a:pt x="12" y="600"/>
                </a:lnTo>
                <a:lnTo>
                  <a:pt x="24" y="601"/>
                </a:lnTo>
                <a:lnTo>
                  <a:pt x="35" y="603"/>
                </a:lnTo>
                <a:lnTo>
                  <a:pt x="47" y="607"/>
                </a:lnTo>
                <a:lnTo>
                  <a:pt x="57" y="611"/>
                </a:lnTo>
                <a:lnTo>
                  <a:pt x="67" y="617"/>
                </a:lnTo>
                <a:lnTo>
                  <a:pt x="76" y="623"/>
                </a:lnTo>
                <a:lnTo>
                  <a:pt x="85" y="630"/>
                </a:lnTo>
                <a:lnTo>
                  <a:pt x="93" y="636"/>
                </a:lnTo>
                <a:lnTo>
                  <a:pt x="99" y="644"/>
                </a:lnTo>
                <a:lnTo>
                  <a:pt x="105" y="653"/>
                </a:lnTo>
                <a:lnTo>
                  <a:pt x="110" y="661"/>
                </a:lnTo>
                <a:lnTo>
                  <a:pt x="115" y="671"/>
                </a:lnTo>
                <a:lnTo>
                  <a:pt x="118" y="680"/>
                </a:lnTo>
                <a:lnTo>
                  <a:pt x="119" y="690"/>
                </a:lnTo>
                <a:lnTo>
                  <a:pt x="120" y="699"/>
                </a:lnTo>
                <a:lnTo>
                  <a:pt x="120" y="1099"/>
                </a:lnTo>
                <a:lnTo>
                  <a:pt x="121" y="1109"/>
                </a:lnTo>
                <a:lnTo>
                  <a:pt x="122" y="1120"/>
                </a:lnTo>
                <a:lnTo>
                  <a:pt x="125" y="1130"/>
                </a:lnTo>
                <a:lnTo>
                  <a:pt x="130" y="1138"/>
                </a:lnTo>
                <a:lnTo>
                  <a:pt x="135" y="1147"/>
                </a:lnTo>
                <a:lnTo>
                  <a:pt x="140" y="1155"/>
                </a:lnTo>
                <a:lnTo>
                  <a:pt x="147" y="1163"/>
                </a:lnTo>
                <a:lnTo>
                  <a:pt x="155" y="1170"/>
                </a:lnTo>
                <a:lnTo>
                  <a:pt x="164" y="1176"/>
                </a:lnTo>
                <a:lnTo>
                  <a:pt x="173" y="1182"/>
                </a:lnTo>
                <a:lnTo>
                  <a:pt x="183" y="1188"/>
                </a:lnTo>
                <a:lnTo>
                  <a:pt x="193" y="1191"/>
                </a:lnTo>
                <a:lnTo>
                  <a:pt x="204" y="1195"/>
                </a:lnTo>
                <a:lnTo>
                  <a:pt x="216" y="1197"/>
                </a:lnTo>
                <a:lnTo>
                  <a:pt x="228" y="1199"/>
                </a:lnTo>
                <a:lnTo>
                  <a:pt x="240" y="1199"/>
                </a:lnTo>
              </a:path>
            </a:pathLst>
          </a:custGeom>
          <a:noFill/>
          <a:ln w="25400" cap="rnd">
            <a:solidFill>
              <a:srgbClr val="0033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22543" name="Rectangle 15"/>
          <p:cNvSpPr>
            <a:spLocks noChangeArrowheads="1"/>
          </p:cNvSpPr>
          <p:nvPr/>
        </p:nvSpPr>
        <p:spPr bwMode="auto">
          <a:xfrm>
            <a:off x="5797550" y="1971675"/>
            <a:ext cx="1600200" cy="376238"/>
          </a:xfrm>
          <a:prstGeom prst="rect">
            <a:avLst/>
          </a:prstGeom>
          <a:noFill/>
          <a:ln w="12700">
            <a:solidFill>
              <a:srgbClr val="6699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0488" tIns="44450" rIns="90488" bIns="44450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" altLang="es-AR" sz="1800"/>
              <a:t>CO</a:t>
            </a:r>
            <a:r>
              <a:rPr lang="es-ES" altLang="es-AR" sz="1800" baseline="-25000"/>
              <a:t>2 </a:t>
            </a:r>
            <a:r>
              <a:rPr lang="es-ES" altLang="es-AR" sz="1800"/>
              <a:t> +  H</a:t>
            </a:r>
            <a:r>
              <a:rPr lang="es-ES" altLang="es-AR" sz="1800" baseline="-25000"/>
              <a:t>2</a:t>
            </a:r>
            <a:r>
              <a:rPr lang="es-ES" altLang="es-AR" sz="1800"/>
              <a:t>O</a:t>
            </a:r>
          </a:p>
        </p:txBody>
      </p:sp>
      <p:sp>
        <p:nvSpPr>
          <p:cNvPr id="22544" name="Rectangle 16"/>
          <p:cNvSpPr>
            <a:spLocks noChangeArrowheads="1"/>
          </p:cNvSpPr>
          <p:nvPr/>
        </p:nvSpPr>
        <p:spPr bwMode="auto">
          <a:xfrm>
            <a:off x="5797550" y="2428875"/>
            <a:ext cx="1219200" cy="788988"/>
          </a:xfrm>
          <a:prstGeom prst="rect">
            <a:avLst/>
          </a:prstGeom>
          <a:noFill/>
          <a:ln w="12700">
            <a:solidFill>
              <a:srgbClr val="6699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0488" tIns="44450" rIns="90488" bIns="44450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" altLang="es-AR" sz="1800"/>
              <a:t>3 NADH</a:t>
            </a:r>
          </a:p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" altLang="es-AR" sz="1800"/>
              <a:t>1 FADH2</a:t>
            </a:r>
          </a:p>
        </p:txBody>
      </p:sp>
      <p:sp>
        <p:nvSpPr>
          <p:cNvPr id="22545" name="Freeform 17"/>
          <p:cNvSpPr>
            <a:spLocks/>
          </p:cNvSpPr>
          <p:nvPr/>
        </p:nvSpPr>
        <p:spPr bwMode="auto">
          <a:xfrm>
            <a:off x="7010400" y="2590800"/>
            <a:ext cx="822325" cy="306388"/>
          </a:xfrm>
          <a:custGeom>
            <a:avLst/>
            <a:gdLst>
              <a:gd name="T0" fmla="*/ 2147483647 w 518"/>
              <a:gd name="T1" fmla="*/ 2147483647 h 193"/>
              <a:gd name="T2" fmla="*/ 2147483647 w 518"/>
              <a:gd name="T3" fmla="*/ 2147483647 h 193"/>
              <a:gd name="T4" fmla="*/ 2147483647 w 518"/>
              <a:gd name="T5" fmla="*/ 2147483647 h 193"/>
              <a:gd name="T6" fmla="*/ 2147483647 w 518"/>
              <a:gd name="T7" fmla="*/ 2147483647 h 193"/>
              <a:gd name="T8" fmla="*/ 2147483647 w 518"/>
              <a:gd name="T9" fmla="*/ 2147483647 h 193"/>
              <a:gd name="T10" fmla="*/ 2147483647 w 518"/>
              <a:gd name="T11" fmla="*/ 2147483647 h 193"/>
              <a:gd name="T12" fmla="*/ 2147483647 w 518"/>
              <a:gd name="T13" fmla="*/ 2147483647 h 193"/>
              <a:gd name="T14" fmla="*/ 2147483647 w 518"/>
              <a:gd name="T15" fmla="*/ 2147483647 h 193"/>
              <a:gd name="T16" fmla="*/ 2147483647 w 518"/>
              <a:gd name="T17" fmla="*/ 2147483647 h 193"/>
              <a:gd name="T18" fmla="*/ 2147483647 w 518"/>
              <a:gd name="T19" fmla="*/ 2147483647 h 193"/>
              <a:gd name="T20" fmla="*/ 2147483647 w 518"/>
              <a:gd name="T21" fmla="*/ 2147483647 h 193"/>
              <a:gd name="T22" fmla="*/ 2147483647 w 518"/>
              <a:gd name="T23" fmla="*/ 2147483647 h 193"/>
              <a:gd name="T24" fmla="*/ 2147483647 w 518"/>
              <a:gd name="T25" fmla="*/ 0 h 193"/>
              <a:gd name="T26" fmla="*/ 2147483647 w 518"/>
              <a:gd name="T27" fmla="*/ 2147483647 h 193"/>
              <a:gd name="T28" fmla="*/ 2147483647 w 518"/>
              <a:gd name="T29" fmla="*/ 2147483647 h 193"/>
              <a:gd name="T30" fmla="*/ 2147483647 w 518"/>
              <a:gd name="T31" fmla="*/ 2147483647 h 193"/>
              <a:gd name="T32" fmla="*/ 2147483647 w 518"/>
              <a:gd name="T33" fmla="*/ 2147483647 h 193"/>
              <a:gd name="T34" fmla="*/ 2147483647 w 518"/>
              <a:gd name="T35" fmla="*/ 2147483647 h 193"/>
              <a:gd name="T36" fmla="*/ 2147483647 w 518"/>
              <a:gd name="T37" fmla="*/ 2147483647 h 193"/>
              <a:gd name="T38" fmla="*/ 2147483647 w 518"/>
              <a:gd name="T39" fmla="*/ 2147483647 h 193"/>
              <a:gd name="T40" fmla="*/ 2147483647 w 518"/>
              <a:gd name="T41" fmla="*/ 2147483647 h 193"/>
              <a:gd name="T42" fmla="*/ 2147483647 w 518"/>
              <a:gd name="T43" fmla="*/ 2147483647 h 193"/>
              <a:gd name="T44" fmla="*/ 2147483647 w 518"/>
              <a:gd name="T45" fmla="*/ 2147483647 h 193"/>
              <a:gd name="T46" fmla="*/ 2147483647 w 518"/>
              <a:gd name="T47" fmla="*/ 2147483647 h 193"/>
              <a:gd name="T48" fmla="*/ 2147483647 w 518"/>
              <a:gd name="T49" fmla="*/ 2147483647 h 193"/>
              <a:gd name="T50" fmla="*/ 2147483647 w 518"/>
              <a:gd name="T51" fmla="*/ 2147483647 h 193"/>
              <a:gd name="T52" fmla="*/ 2147483647 w 518"/>
              <a:gd name="T53" fmla="*/ 2147483647 h 193"/>
              <a:gd name="T54" fmla="*/ 2147483647 w 518"/>
              <a:gd name="T55" fmla="*/ 2147483647 h 193"/>
              <a:gd name="T56" fmla="*/ 2147483647 w 518"/>
              <a:gd name="T57" fmla="*/ 2147483647 h 193"/>
              <a:gd name="T58" fmla="*/ 2147483647 w 518"/>
              <a:gd name="T59" fmla="*/ 2147483647 h 193"/>
              <a:gd name="T60" fmla="*/ 2147483647 w 518"/>
              <a:gd name="T61" fmla="*/ 2147483647 h 193"/>
              <a:gd name="T62" fmla="*/ 2147483647 w 518"/>
              <a:gd name="T63" fmla="*/ 2147483647 h 193"/>
              <a:gd name="T64" fmla="*/ 2147483647 w 518"/>
              <a:gd name="T65" fmla="*/ 2147483647 h 193"/>
              <a:gd name="T66" fmla="*/ 2147483647 w 518"/>
              <a:gd name="T67" fmla="*/ 2147483647 h 193"/>
              <a:gd name="T68" fmla="*/ 2147483647 w 518"/>
              <a:gd name="T69" fmla="*/ 2147483647 h 193"/>
              <a:gd name="T70" fmla="*/ 2147483647 w 518"/>
              <a:gd name="T71" fmla="*/ 2147483647 h 193"/>
              <a:gd name="T72" fmla="*/ 2147483647 w 518"/>
              <a:gd name="T73" fmla="*/ 2147483647 h 193"/>
              <a:gd name="T74" fmla="*/ 2147483647 w 518"/>
              <a:gd name="T75" fmla="*/ 2147483647 h 193"/>
              <a:gd name="T76" fmla="*/ 2147483647 w 518"/>
              <a:gd name="T77" fmla="*/ 2147483647 h 193"/>
              <a:gd name="T78" fmla="*/ 0 w 518"/>
              <a:gd name="T79" fmla="*/ 2147483647 h 193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518"/>
              <a:gd name="T121" fmla="*/ 0 h 193"/>
              <a:gd name="T122" fmla="*/ 518 w 518"/>
              <a:gd name="T123" fmla="*/ 193 h 193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518" h="193">
                <a:moveTo>
                  <a:pt x="0" y="192"/>
                </a:moveTo>
                <a:lnTo>
                  <a:pt x="1" y="172"/>
                </a:lnTo>
                <a:lnTo>
                  <a:pt x="4" y="153"/>
                </a:lnTo>
                <a:lnTo>
                  <a:pt x="8" y="135"/>
                </a:lnTo>
                <a:lnTo>
                  <a:pt x="15" y="117"/>
                </a:lnTo>
                <a:lnTo>
                  <a:pt x="22" y="100"/>
                </a:lnTo>
                <a:lnTo>
                  <a:pt x="31" y="85"/>
                </a:lnTo>
                <a:lnTo>
                  <a:pt x="42" y="70"/>
                </a:lnTo>
                <a:lnTo>
                  <a:pt x="48" y="63"/>
                </a:lnTo>
                <a:lnTo>
                  <a:pt x="54" y="56"/>
                </a:lnTo>
                <a:lnTo>
                  <a:pt x="61" y="50"/>
                </a:lnTo>
                <a:lnTo>
                  <a:pt x="67" y="44"/>
                </a:lnTo>
                <a:lnTo>
                  <a:pt x="75" y="38"/>
                </a:lnTo>
                <a:lnTo>
                  <a:pt x="81" y="33"/>
                </a:lnTo>
                <a:lnTo>
                  <a:pt x="89" y="28"/>
                </a:lnTo>
                <a:lnTo>
                  <a:pt x="97" y="23"/>
                </a:lnTo>
                <a:lnTo>
                  <a:pt x="104" y="19"/>
                </a:lnTo>
                <a:lnTo>
                  <a:pt x="113" y="15"/>
                </a:lnTo>
                <a:lnTo>
                  <a:pt x="121" y="12"/>
                </a:lnTo>
                <a:lnTo>
                  <a:pt x="130" y="9"/>
                </a:lnTo>
                <a:lnTo>
                  <a:pt x="138" y="6"/>
                </a:lnTo>
                <a:lnTo>
                  <a:pt x="148" y="4"/>
                </a:lnTo>
                <a:lnTo>
                  <a:pt x="157" y="2"/>
                </a:lnTo>
                <a:lnTo>
                  <a:pt x="166" y="1"/>
                </a:lnTo>
                <a:lnTo>
                  <a:pt x="176" y="0"/>
                </a:lnTo>
                <a:lnTo>
                  <a:pt x="185" y="0"/>
                </a:lnTo>
                <a:lnTo>
                  <a:pt x="290" y="0"/>
                </a:lnTo>
                <a:lnTo>
                  <a:pt x="305" y="1"/>
                </a:lnTo>
                <a:lnTo>
                  <a:pt x="319" y="2"/>
                </a:lnTo>
                <a:lnTo>
                  <a:pt x="333" y="5"/>
                </a:lnTo>
                <a:lnTo>
                  <a:pt x="347" y="9"/>
                </a:lnTo>
                <a:lnTo>
                  <a:pt x="361" y="14"/>
                </a:lnTo>
                <a:lnTo>
                  <a:pt x="373" y="20"/>
                </a:lnTo>
                <a:lnTo>
                  <a:pt x="385" y="27"/>
                </a:lnTo>
                <a:lnTo>
                  <a:pt x="398" y="35"/>
                </a:lnTo>
                <a:lnTo>
                  <a:pt x="409" y="44"/>
                </a:lnTo>
                <a:lnTo>
                  <a:pt x="419" y="54"/>
                </a:lnTo>
                <a:lnTo>
                  <a:pt x="428" y="64"/>
                </a:lnTo>
                <a:lnTo>
                  <a:pt x="438" y="76"/>
                </a:lnTo>
                <a:lnTo>
                  <a:pt x="446" y="88"/>
                </a:lnTo>
                <a:lnTo>
                  <a:pt x="453" y="100"/>
                </a:lnTo>
                <a:lnTo>
                  <a:pt x="460" y="114"/>
                </a:lnTo>
                <a:lnTo>
                  <a:pt x="465" y="128"/>
                </a:lnTo>
                <a:lnTo>
                  <a:pt x="517" y="128"/>
                </a:lnTo>
                <a:lnTo>
                  <a:pt x="422" y="192"/>
                </a:lnTo>
                <a:lnTo>
                  <a:pt x="306" y="128"/>
                </a:lnTo>
                <a:lnTo>
                  <a:pt x="359" y="128"/>
                </a:lnTo>
                <a:lnTo>
                  <a:pt x="355" y="117"/>
                </a:lnTo>
                <a:lnTo>
                  <a:pt x="351" y="107"/>
                </a:lnTo>
                <a:lnTo>
                  <a:pt x="345" y="97"/>
                </a:lnTo>
                <a:lnTo>
                  <a:pt x="340" y="87"/>
                </a:lnTo>
                <a:lnTo>
                  <a:pt x="333" y="78"/>
                </a:lnTo>
                <a:lnTo>
                  <a:pt x="327" y="69"/>
                </a:lnTo>
                <a:lnTo>
                  <a:pt x="320" y="61"/>
                </a:lnTo>
                <a:lnTo>
                  <a:pt x="312" y="53"/>
                </a:lnTo>
                <a:lnTo>
                  <a:pt x="304" y="46"/>
                </a:lnTo>
                <a:lnTo>
                  <a:pt x="296" y="39"/>
                </a:lnTo>
                <a:lnTo>
                  <a:pt x="287" y="32"/>
                </a:lnTo>
                <a:lnTo>
                  <a:pt x="278" y="26"/>
                </a:lnTo>
                <a:lnTo>
                  <a:pt x="269" y="21"/>
                </a:lnTo>
                <a:lnTo>
                  <a:pt x="259" y="16"/>
                </a:lnTo>
                <a:lnTo>
                  <a:pt x="249" y="12"/>
                </a:lnTo>
                <a:lnTo>
                  <a:pt x="238" y="8"/>
                </a:lnTo>
                <a:lnTo>
                  <a:pt x="224" y="13"/>
                </a:lnTo>
                <a:lnTo>
                  <a:pt x="210" y="19"/>
                </a:lnTo>
                <a:lnTo>
                  <a:pt x="196" y="27"/>
                </a:lnTo>
                <a:lnTo>
                  <a:pt x="184" y="35"/>
                </a:lnTo>
                <a:lnTo>
                  <a:pt x="172" y="44"/>
                </a:lnTo>
                <a:lnTo>
                  <a:pt x="162" y="54"/>
                </a:lnTo>
                <a:lnTo>
                  <a:pt x="152" y="65"/>
                </a:lnTo>
                <a:lnTo>
                  <a:pt x="143" y="77"/>
                </a:lnTo>
                <a:lnTo>
                  <a:pt x="134" y="90"/>
                </a:lnTo>
                <a:lnTo>
                  <a:pt x="127" y="103"/>
                </a:lnTo>
                <a:lnTo>
                  <a:pt x="121" y="117"/>
                </a:lnTo>
                <a:lnTo>
                  <a:pt x="116" y="131"/>
                </a:lnTo>
                <a:lnTo>
                  <a:pt x="112" y="146"/>
                </a:lnTo>
                <a:lnTo>
                  <a:pt x="109" y="161"/>
                </a:lnTo>
                <a:lnTo>
                  <a:pt x="107" y="176"/>
                </a:lnTo>
                <a:lnTo>
                  <a:pt x="106" y="192"/>
                </a:lnTo>
                <a:lnTo>
                  <a:pt x="0" y="192"/>
                </a:lnTo>
              </a:path>
            </a:pathLst>
          </a:custGeom>
          <a:solidFill>
            <a:srgbClr val="6699FF"/>
          </a:solidFill>
          <a:ln w="12700" cap="rnd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AR"/>
          </a:p>
        </p:txBody>
      </p:sp>
      <p:sp>
        <p:nvSpPr>
          <p:cNvPr id="22546" name="Rectangle 18"/>
          <p:cNvSpPr>
            <a:spLocks noChangeArrowheads="1"/>
          </p:cNvSpPr>
          <p:nvPr/>
        </p:nvSpPr>
        <p:spPr bwMode="auto">
          <a:xfrm>
            <a:off x="7850188" y="2592388"/>
            <a:ext cx="838200" cy="647700"/>
          </a:xfrm>
          <a:prstGeom prst="rect">
            <a:avLst/>
          </a:prstGeom>
          <a:noFill/>
          <a:ln w="12700">
            <a:solidFill>
              <a:srgbClr val="6699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0488" tIns="44450" rIns="90488" bIns="44450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" altLang="es-AR" sz="1800"/>
              <a:t>FOSF OXID.</a:t>
            </a:r>
          </a:p>
        </p:txBody>
      </p:sp>
      <p:sp>
        <p:nvSpPr>
          <p:cNvPr id="22547" name="Rectangle 19"/>
          <p:cNvSpPr>
            <a:spLocks noChangeArrowheads="1"/>
          </p:cNvSpPr>
          <p:nvPr/>
        </p:nvSpPr>
        <p:spPr bwMode="auto">
          <a:xfrm>
            <a:off x="5873750" y="3343275"/>
            <a:ext cx="1219200" cy="376238"/>
          </a:xfrm>
          <a:prstGeom prst="rect">
            <a:avLst/>
          </a:prstGeom>
          <a:noFill/>
          <a:ln w="12700">
            <a:solidFill>
              <a:srgbClr val="6699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0488" tIns="44450" rIns="90488" bIns="44450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" altLang="es-AR" sz="1800"/>
              <a:t>GTP</a:t>
            </a:r>
          </a:p>
        </p:txBody>
      </p:sp>
      <p:sp>
        <p:nvSpPr>
          <p:cNvPr id="22548" name="Rectangle 20"/>
          <p:cNvSpPr>
            <a:spLocks noChangeArrowheads="1"/>
          </p:cNvSpPr>
          <p:nvPr/>
        </p:nvSpPr>
        <p:spPr bwMode="auto">
          <a:xfrm>
            <a:off x="7926388" y="4040188"/>
            <a:ext cx="838200" cy="373062"/>
          </a:xfrm>
          <a:prstGeom prst="rect">
            <a:avLst/>
          </a:prstGeom>
          <a:noFill/>
          <a:ln w="12700">
            <a:solidFill>
              <a:srgbClr val="6699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0488" tIns="44450" rIns="90488" bIns="44450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" altLang="es-AR" sz="1800"/>
              <a:t>ATP</a:t>
            </a:r>
          </a:p>
        </p:txBody>
      </p:sp>
      <p:sp>
        <p:nvSpPr>
          <p:cNvPr id="22549" name="Line 21"/>
          <p:cNvSpPr>
            <a:spLocks noChangeShapeType="1"/>
          </p:cNvSpPr>
          <p:nvPr/>
        </p:nvSpPr>
        <p:spPr bwMode="auto">
          <a:xfrm>
            <a:off x="8305800" y="3429000"/>
            <a:ext cx="0" cy="533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22550" name="Line 22"/>
          <p:cNvSpPr>
            <a:spLocks noChangeShapeType="1"/>
          </p:cNvSpPr>
          <p:nvPr/>
        </p:nvSpPr>
        <p:spPr bwMode="auto">
          <a:xfrm>
            <a:off x="7092950" y="3500438"/>
            <a:ext cx="914400" cy="5111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22551" name="Rectangle 23"/>
          <p:cNvSpPr>
            <a:spLocks noChangeArrowheads="1"/>
          </p:cNvSpPr>
          <p:nvPr/>
        </p:nvSpPr>
        <p:spPr bwMode="auto">
          <a:xfrm>
            <a:off x="5795963" y="3798888"/>
            <a:ext cx="145732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" altLang="es-AR" sz="1800"/>
              <a:t>Fosf. a nivel de sustrato</a:t>
            </a:r>
          </a:p>
        </p:txBody>
      </p:sp>
    </p:spTree>
    <p:extLst>
      <p:ext uri="{BB962C8B-B14F-4D97-AF65-F5344CB8AC3E}">
        <p14:creationId xmlns:p14="http://schemas.microsoft.com/office/powerpoint/2010/main" val="40347135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es-PE" altLang="es-AR" sz="2400">
              <a:latin typeface="Times New Roman" pitchFamily="18" charset="0"/>
            </a:endParaRPr>
          </a:p>
        </p:txBody>
      </p:sp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es-PE" altLang="es-AR" sz="2400">
              <a:latin typeface="Times New Roman" pitchFamily="18" charset="0"/>
            </a:endParaRPr>
          </a:p>
        </p:txBody>
      </p:sp>
      <p:sp>
        <p:nvSpPr>
          <p:cNvPr id="23556" name="Rectangle 4"/>
          <p:cNvSpPr>
            <a:spLocks noGrp="1" noChangeArrowheads="1"/>
          </p:cNvSpPr>
          <p:nvPr>
            <p:ph type="title"/>
          </p:nvPr>
        </p:nvSpPr>
        <p:spPr>
          <a:xfrm>
            <a:off x="344487" y="404664"/>
            <a:ext cx="8226425" cy="795362"/>
          </a:xfrm>
          <a:solidFill>
            <a:schemeClr val="bg1">
              <a:lumMod val="95000"/>
            </a:schemeClr>
          </a:solidFill>
          <a:ln w="12700" cap="flat">
            <a:solidFill>
              <a:schemeClr val="tx1"/>
            </a:solidFill>
            <a:miter lim="800000"/>
            <a:headEnd/>
            <a:tailEnd/>
          </a:ln>
        </p:spPr>
        <p:txBody>
          <a:bodyPr>
            <a:normAutofit/>
          </a:bodyPr>
          <a:lstStyle/>
          <a:p>
            <a:r>
              <a:rPr lang="es-ES" altLang="es-AR" sz="3200" b="1" dirty="0" smtClean="0"/>
              <a:t>Procedencia de Acetil-</a:t>
            </a:r>
            <a:r>
              <a:rPr lang="es-ES" altLang="es-AR" sz="3200" b="1" dirty="0" err="1" smtClean="0"/>
              <a:t>CoA</a:t>
            </a:r>
            <a:endParaRPr lang="es-ES" altLang="es-AR" sz="3200" b="1" dirty="0" smtClean="0"/>
          </a:p>
        </p:txBody>
      </p:sp>
      <p:sp>
        <p:nvSpPr>
          <p:cNvPr id="23557" name="Rectangle 5"/>
          <p:cNvSpPr>
            <a:spLocks noChangeArrowheads="1"/>
          </p:cNvSpPr>
          <p:nvPr/>
        </p:nvSpPr>
        <p:spPr bwMode="auto">
          <a:xfrm>
            <a:off x="3348038" y="4349750"/>
            <a:ext cx="2219325" cy="459100"/>
          </a:xfrm>
          <a:prstGeom prst="rect">
            <a:avLst/>
          </a:prstGeom>
          <a:solidFill>
            <a:schemeClr val="bg2"/>
          </a:solidFill>
          <a:ln>
            <a:noFill/>
          </a:ln>
          <a:extLst/>
        </p:spPr>
        <p:txBody>
          <a:bodyPr lIns="90488" tIns="44450" rIns="90488" bIns="44450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  <a:buSzTx/>
              <a:buFontTx/>
              <a:buNone/>
            </a:pPr>
            <a:r>
              <a:rPr lang="es-ES" altLang="es-AR" sz="2400" b="1" u="sng" dirty="0"/>
              <a:t>ACETIL-</a:t>
            </a:r>
            <a:r>
              <a:rPr lang="es-ES" altLang="es-AR" sz="2400" b="1" u="sng" dirty="0" err="1"/>
              <a:t>CoA</a:t>
            </a:r>
            <a:endParaRPr lang="es-ES" altLang="es-AR" sz="2400" b="1" u="sng" dirty="0"/>
          </a:p>
        </p:txBody>
      </p:sp>
      <p:sp>
        <p:nvSpPr>
          <p:cNvPr id="23558" name="Rectangle 6"/>
          <p:cNvSpPr>
            <a:spLocks noChangeArrowheads="1"/>
          </p:cNvSpPr>
          <p:nvPr/>
        </p:nvSpPr>
        <p:spPr bwMode="auto">
          <a:xfrm>
            <a:off x="5487988" y="3055938"/>
            <a:ext cx="2130425" cy="466725"/>
          </a:xfrm>
          <a:prstGeom prst="rect">
            <a:avLst/>
          </a:prstGeom>
          <a:solidFill>
            <a:srgbClr val="DDDDDD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  <a:buSzTx/>
              <a:buFontTx/>
              <a:buNone/>
            </a:pPr>
            <a:r>
              <a:rPr lang="es-ES" altLang="es-AR" sz="2400" b="1">
                <a:solidFill>
                  <a:srgbClr val="0070C0"/>
                </a:solidFill>
              </a:rPr>
              <a:t>Aminoácidos</a:t>
            </a:r>
          </a:p>
        </p:txBody>
      </p:sp>
      <p:sp>
        <p:nvSpPr>
          <p:cNvPr id="23559" name="Rectangle 7"/>
          <p:cNvSpPr>
            <a:spLocks noChangeArrowheads="1"/>
          </p:cNvSpPr>
          <p:nvPr/>
        </p:nvSpPr>
        <p:spPr bwMode="auto">
          <a:xfrm>
            <a:off x="1220788" y="3132138"/>
            <a:ext cx="1825625" cy="466725"/>
          </a:xfrm>
          <a:prstGeom prst="rect">
            <a:avLst/>
          </a:prstGeom>
          <a:solidFill>
            <a:srgbClr val="DDDDDD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  <a:buSzTx/>
              <a:buFontTx/>
              <a:buNone/>
            </a:pPr>
            <a:r>
              <a:rPr lang="es-ES" altLang="es-AR" sz="2400" b="1" dirty="0">
                <a:solidFill>
                  <a:srgbClr val="0070C0"/>
                </a:solidFill>
              </a:rPr>
              <a:t>PIRUVATO</a:t>
            </a:r>
          </a:p>
        </p:txBody>
      </p:sp>
      <p:sp>
        <p:nvSpPr>
          <p:cNvPr id="23560" name="Rectangle 8"/>
          <p:cNvSpPr>
            <a:spLocks noChangeArrowheads="1"/>
          </p:cNvSpPr>
          <p:nvPr/>
        </p:nvSpPr>
        <p:spPr bwMode="auto">
          <a:xfrm>
            <a:off x="1144588" y="5494338"/>
            <a:ext cx="2435225" cy="831850"/>
          </a:xfrm>
          <a:prstGeom prst="rect">
            <a:avLst/>
          </a:prstGeom>
          <a:solidFill>
            <a:srgbClr val="DDDDDD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  <a:buSzTx/>
              <a:buFontTx/>
              <a:buNone/>
            </a:pPr>
            <a:r>
              <a:rPr lang="es-ES" altLang="es-AR" sz="2400" b="1" dirty="0">
                <a:solidFill>
                  <a:srgbClr val="0070C0"/>
                </a:solidFill>
                <a:latin typeface="Symbol" pitchFamily="18" charset="2"/>
              </a:rPr>
              <a:t>b</a:t>
            </a:r>
            <a:r>
              <a:rPr lang="es-ES" altLang="es-AR" sz="2400" b="1" dirty="0">
                <a:solidFill>
                  <a:srgbClr val="0070C0"/>
                </a:solidFill>
              </a:rPr>
              <a:t>-Oxidación de ácidos grasos</a:t>
            </a:r>
          </a:p>
        </p:txBody>
      </p:sp>
      <p:sp>
        <p:nvSpPr>
          <p:cNvPr id="23561" name="Rectangle 9"/>
          <p:cNvSpPr>
            <a:spLocks noChangeArrowheads="1"/>
          </p:cNvSpPr>
          <p:nvPr/>
        </p:nvSpPr>
        <p:spPr bwMode="auto">
          <a:xfrm>
            <a:off x="5716588" y="5494338"/>
            <a:ext cx="1825625" cy="831850"/>
          </a:xfrm>
          <a:prstGeom prst="rect">
            <a:avLst/>
          </a:prstGeom>
          <a:solidFill>
            <a:srgbClr val="DDDDDD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  <a:buSzTx/>
              <a:buFontTx/>
              <a:buNone/>
            </a:pPr>
            <a:r>
              <a:rPr lang="es-ES" altLang="es-AR" sz="2400" b="1" dirty="0">
                <a:solidFill>
                  <a:srgbClr val="0070C0"/>
                </a:solidFill>
              </a:rPr>
              <a:t>Cuerpos cetónicos</a:t>
            </a:r>
          </a:p>
        </p:txBody>
      </p:sp>
      <p:sp>
        <p:nvSpPr>
          <p:cNvPr id="23562" name="Line 10"/>
          <p:cNvSpPr>
            <a:spLocks noChangeShapeType="1"/>
          </p:cNvSpPr>
          <p:nvPr/>
        </p:nvSpPr>
        <p:spPr bwMode="auto">
          <a:xfrm>
            <a:off x="3048000" y="3663950"/>
            <a:ext cx="533400" cy="6096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23563" name="Line 11"/>
          <p:cNvSpPr>
            <a:spLocks noChangeShapeType="1"/>
          </p:cNvSpPr>
          <p:nvPr/>
        </p:nvSpPr>
        <p:spPr bwMode="auto">
          <a:xfrm flipH="1">
            <a:off x="5564188" y="3624263"/>
            <a:ext cx="530225" cy="6127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23564" name="Line 12"/>
          <p:cNvSpPr>
            <a:spLocks noChangeShapeType="1"/>
          </p:cNvSpPr>
          <p:nvPr/>
        </p:nvSpPr>
        <p:spPr bwMode="auto">
          <a:xfrm flipV="1">
            <a:off x="2868613" y="4916488"/>
            <a:ext cx="663575" cy="46672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23565" name="Line 13"/>
          <p:cNvSpPr>
            <a:spLocks noChangeShapeType="1"/>
          </p:cNvSpPr>
          <p:nvPr/>
        </p:nvSpPr>
        <p:spPr bwMode="auto">
          <a:xfrm flipH="1" flipV="1">
            <a:off x="5729288" y="4799013"/>
            <a:ext cx="657225" cy="4730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23566" name="Rectangle 14"/>
          <p:cNvSpPr>
            <a:spLocks noChangeArrowheads="1"/>
          </p:cNvSpPr>
          <p:nvPr/>
        </p:nvSpPr>
        <p:spPr bwMode="auto">
          <a:xfrm>
            <a:off x="992188" y="1760538"/>
            <a:ext cx="1901825" cy="831850"/>
          </a:xfrm>
          <a:prstGeom prst="rect">
            <a:avLst/>
          </a:prstGeom>
          <a:solidFill>
            <a:srgbClr val="DDDDDD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  <a:buSzTx/>
              <a:buFontTx/>
              <a:buNone/>
            </a:pPr>
            <a:r>
              <a:rPr lang="es-ES" altLang="es-AR" sz="2400" b="1" dirty="0">
                <a:solidFill>
                  <a:srgbClr val="0070C0"/>
                </a:solidFill>
              </a:rPr>
              <a:t>Hidratos de Carbono</a:t>
            </a:r>
          </a:p>
        </p:txBody>
      </p:sp>
      <p:sp>
        <p:nvSpPr>
          <p:cNvPr id="23567" name="Line 15"/>
          <p:cNvSpPr>
            <a:spLocks noChangeShapeType="1"/>
          </p:cNvSpPr>
          <p:nvPr/>
        </p:nvSpPr>
        <p:spPr bwMode="auto">
          <a:xfrm>
            <a:off x="1905000" y="2667000"/>
            <a:ext cx="0" cy="457200"/>
          </a:xfrm>
          <a:prstGeom prst="line">
            <a:avLst/>
          </a:prstGeom>
          <a:noFill/>
          <a:ln w="25400">
            <a:solidFill>
              <a:schemeClr val="tx1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23568" name="Line 16"/>
          <p:cNvSpPr>
            <a:spLocks noChangeShapeType="1"/>
          </p:cNvSpPr>
          <p:nvPr/>
        </p:nvSpPr>
        <p:spPr bwMode="auto">
          <a:xfrm flipH="1">
            <a:off x="3200400" y="3352800"/>
            <a:ext cx="2133600" cy="0"/>
          </a:xfrm>
          <a:prstGeom prst="line">
            <a:avLst/>
          </a:prstGeom>
          <a:noFill/>
          <a:ln w="25400">
            <a:solidFill>
              <a:schemeClr val="tx1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427659427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es-PE" altLang="es-AR" sz="2400">
              <a:latin typeface="Times New Roman" pitchFamily="18" charset="0"/>
            </a:endParaRPr>
          </a:p>
        </p:txBody>
      </p:sp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es-PE" altLang="es-AR" sz="2400">
              <a:latin typeface="Times New Roman" pitchFamily="18" charset="0"/>
            </a:endParaRPr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title"/>
          </p:nvPr>
        </p:nvSpPr>
        <p:spPr>
          <a:xfrm>
            <a:off x="458788" y="276225"/>
            <a:ext cx="8226425" cy="1139825"/>
          </a:xfrm>
          <a:solidFill>
            <a:schemeClr val="bg1">
              <a:lumMod val="95000"/>
            </a:schemeClr>
          </a:solidFill>
          <a:ln w="12700" cap="flat">
            <a:solidFill>
              <a:schemeClr val="tx1"/>
            </a:solidFill>
            <a:miter lim="800000"/>
            <a:headEnd/>
            <a:tailEnd/>
          </a:ln>
        </p:spPr>
        <p:txBody>
          <a:bodyPr>
            <a:normAutofit fontScale="90000"/>
          </a:bodyPr>
          <a:lstStyle/>
          <a:p>
            <a:r>
              <a:rPr lang="es-ES" altLang="es-AR" sz="4000" b="1" dirty="0" smtClean="0"/>
              <a:t>FUNCIONES DEL CICLO DE KREBS</a:t>
            </a:r>
          </a:p>
        </p:txBody>
      </p:sp>
      <p:sp>
        <p:nvSpPr>
          <p:cNvPr id="24581" name="Rectangle 5"/>
          <p:cNvSpPr>
            <a:spLocks noGrp="1" noChangeArrowheads="1"/>
          </p:cNvSpPr>
          <p:nvPr>
            <p:ph sz="quarter" idx="1"/>
          </p:nvPr>
        </p:nvSpPr>
        <p:spPr>
          <a:xfrm>
            <a:off x="457200" y="2204864"/>
            <a:ext cx="7467600" cy="3384376"/>
          </a:xfrm>
          <a:solidFill>
            <a:srgbClr val="DDDDDD"/>
          </a:solidFill>
          <a:ln w="12700">
            <a:solidFill>
              <a:srgbClr val="0033CC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s-ES" altLang="es-AR" dirty="0" smtClean="0"/>
              <a:t>Fuente productora de enzimas reducidas utilizadas para la producción de ATP.</a:t>
            </a:r>
          </a:p>
          <a:p>
            <a:r>
              <a:rPr lang="es-ES" altLang="es-AR" dirty="0" smtClean="0"/>
              <a:t>Produce la mayor parte del CO</a:t>
            </a:r>
            <a:r>
              <a:rPr lang="es-ES" altLang="es-AR" baseline="-25000" dirty="0" smtClean="0"/>
              <a:t>2</a:t>
            </a:r>
            <a:r>
              <a:rPr lang="es-ES" altLang="es-AR" dirty="0" smtClean="0"/>
              <a:t> de la célula.</a:t>
            </a:r>
          </a:p>
          <a:p>
            <a:r>
              <a:rPr lang="es-ES" altLang="es-AR" dirty="0" smtClean="0"/>
              <a:t>Convierte intermediarios en precursores de ácidos grasos.</a:t>
            </a:r>
          </a:p>
          <a:p>
            <a:r>
              <a:rPr lang="es-ES" altLang="es-AR" dirty="0" smtClean="0"/>
              <a:t>Proporciona precursores para la síntesis de proteínas y ácidos nucleicos.</a:t>
            </a:r>
          </a:p>
        </p:txBody>
      </p:sp>
    </p:spTree>
    <p:extLst>
      <p:ext uri="{BB962C8B-B14F-4D97-AF65-F5344CB8AC3E}">
        <p14:creationId xmlns:p14="http://schemas.microsoft.com/office/powerpoint/2010/main" val="58195980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ethel\Documents\figuras feduchi\Cap. 13 Rutas centrales del metabolismo intermediario\cap13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50693"/>
            <a:ext cx="7776864" cy="6474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506088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es-PE" altLang="es-AR" sz="2400">
              <a:latin typeface="Times New Roman" pitchFamily="18" charset="0"/>
            </a:endParaRPr>
          </a:p>
        </p:txBody>
      </p:sp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es-PE" altLang="es-AR" sz="2400">
              <a:latin typeface="Times New Roman" pitchFamily="18" charset="0"/>
            </a:endParaRPr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title"/>
          </p:nvPr>
        </p:nvSpPr>
        <p:spPr>
          <a:xfrm>
            <a:off x="458788" y="276225"/>
            <a:ext cx="8226425" cy="1139825"/>
          </a:xfrm>
          <a:solidFill>
            <a:schemeClr val="bg1">
              <a:lumMod val="95000"/>
            </a:schemeClr>
          </a:solidFill>
          <a:ln w="12700" cap="flat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s-ES" altLang="es-AR" sz="3200" b="1" smtClean="0"/>
              <a:t>ESQUEMA DE LA PRIMERA REACCION DEL C. DE KREBS</a:t>
            </a:r>
          </a:p>
        </p:txBody>
      </p:sp>
      <p:grpSp>
        <p:nvGrpSpPr>
          <p:cNvPr id="27653" name="Group 15"/>
          <p:cNvGrpSpPr>
            <a:grpSpLocks/>
          </p:cNvGrpSpPr>
          <p:nvPr/>
        </p:nvGrpSpPr>
        <p:grpSpPr bwMode="auto">
          <a:xfrm>
            <a:off x="1476375" y="1733550"/>
            <a:ext cx="6027738" cy="4432300"/>
            <a:chOff x="930" y="1092"/>
            <a:chExt cx="3797" cy="2792"/>
          </a:xfrm>
        </p:grpSpPr>
        <p:grpSp>
          <p:nvGrpSpPr>
            <p:cNvPr id="27654" name="Group 14"/>
            <p:cNvGrpSpPr>
              <a:grpSpLocks/>
            </p:cNvGrpSpPr>
            <p:nvPr/>
          </p:nvGrpSpPr>
          <p:grpSpPr bwMode="auto">
            <a:xfrm>
              <a:off x="930" y="1092"/>
              <a:ext cx="3764" cy="2792"/>
              <a:chOff x="930" y="1092"/>
              <a:chExt cx="3764" cy="2792"/>
            </a:xfrm>
          </p:grpSpPr>
          <p:pic>
            <p:nvPicPr>
              <p:cNvPr id="27656" name="Picture 5"/>
              <p:cNvPicPr>
                <a:picLocks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30" y="1092"/>
                <a:ext cx="3764" cy="27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7657" name="Rectangle 6"/>
              <p:cNvSpPr>
                <a:spLocks noChangeArrowheads="1"/>
              </p:cNvSpPr>
              <p:nvPr/>
            </p:nvSpPr>
            <p:spPr bwMode="auto">
              <a:xfrm>
                <a:off x="2658" y="1298"/>
                <a:ext cx="1420" cy="525"/>
              </a:xfrm>
              <a:prstGeom prst="rect">
                <a:avLst/>
              </a:prstGeom>
              <a:solidFill>
                <a:srgbClr val="F2B6C0"/>
              </a:solidFill>
              <a:ln w="12700">
                <a:solidFill>
                  <a:srgbClr val="F2B6C0"/>
                </a:solidFill>
                <a:miter lim="800000"/>
                <a:headEnd/>
                <a:tailEnd/>
              </a:ln>
            </p:spPr>
            <p:txBody>
              <a:bodyPr lIns="90488" tIns="44450" rIns="90488" bIns="44450">
                <a:spAutoFit/>
              </a:bodyPr>
              <a:lstStyle>
                <a:lvl1pPr>
                  <a:spcBef>
                    <a:spcPct val="20000"/>
                  </a:spcBef>
                  <a:buSzPct val="100000"/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>
                  <a:spcBef>
                    <a:spcPct val="20000"/>
                  </a:spcBef>
                  <a:buSzPct val="100000"/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>
                  <a:spcBef>
                    <a:spcPct val="20000"/>
                  </a:spcBef>
                  <a:buSzPct val="100000"/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>
                  <a:spcBef>
                    <a:spcPct val="20000"/>
                  </a:spcBef>
                  <a:buSzPct val="100000"/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>
                  <a:spcBef>
                    <a:spcPct val="20000"/>
                  </a:spcBef>
                  <a:buSzPct val="100000"/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SzPct val="100000"/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SzPct val="100000"/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SzPct val="100000"/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SzPct val="100000"/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>
                  <a:spcBef>
                    <a:spcPct val="50000"/>
                  </a:spcBef>
                  <a:buSzTx/>
                  <a:buFontTx/>
                  <a:buNone/>
                </a:pPr>
                <a:r>
                  <a:rPr lang="es-ES" altLang="es-AR" sz="2400"/>
                  <a:t>Glicolisis ó      Piruvato</a:t>
                </a:r>
              </a:p>
            </p:txBody>
          </p:sp>
          <p:sp>
            <p:nvSpPr>
              <p:cNvPr id="27658" name="Rectangle 7"/>
              <p:cNvSpPr>
                <a:spLocks noChangeArrowheads="1"/>
              </p:cNvSpPr>
              <p:nvPr/>
            </p:nvSpPr>
            <p:spPr bwMode="auto">
              <a:xfrm>
                <a:off x="2245" y="2160"/>
                <a:ext cx="1373" cy="286"/>
              </a:xfrm>
              <a:prstGeom prst="rect">
                <a:avLst/>
              </a:prstGeom>
              <a:solidFill>
                <a:srgbClr val="F5E1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488" tIns="44450" rIns="90488" bIns="44450">
                <a:spAutoFit/>
              </a:bodyPr>
              <a:lstStyle>
                <a:lvl1pPr>
                  <a:spcBef>
                    <a:spcPct val="20000"/>
                  </a:spcBef>
                  <a:buSzPct val="100000"/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>
                  <a:spcBef>
                    <a:spcPct val="20000"/>
                  </a:spcBef>
                  <a:buSzPct val="100000"/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>
                  <a:spcBef>
                    <a:spcPct val="20000"/>
                  </a:spcBef>
                  <a:buSzPct val="100000"/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>
                  <a:spcBef>
                    <a:spcPct val="20000"/>
                  </a:spcBef>
                  <a:buSzPct val="100000"/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>
                  <a:spcBef>
                    <a:spcPct val="20000"/>
                  </a:spcBef>
                  <a:buSzPct val="100000"/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SzPct val="100000"/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SzPct val="100000"/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SzPct val="100000"/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SzPct val="100000"/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>
                  <a:spcBef>
                    <a:spcPct val="50000"/>
                  </a:spcBef>
                  <a:buSzTx/>
                  <a:buFontTx/>
                  <a:buNone/>
                </a:pPr>
                <a:r>
                  <a:rPr lang="es-ES" altLang="es-AR" sz="2400"/>
                  <a:t>Acetil-CoA</a:t>
                </a:r>
              </a:p>
            </p:txBody>
          </p:sp>
          <p:sp>
            <p:nvSpPr>
              <p:cNvPr id="27659" name="Rectangle 8"/>
              <p:cNvSpPr>
                <a:spLocks noChangeArrowheads="1"/>
              </p:cNvSpPr>
              <p:nvPr/>
            </p:nvSpPr>
            <p:spPr bwMode="auto">
              <a:xfrm>
                <a:off x="2258" y="3271"/>
                <a:ext cx="1031" cy="536"/>
              </a:xfrm>
              <a:prstGeom prst="rect">
                <a:avLst/>
              </a:prstGeom>
              <a:solidFill>
                <a:srgbClr val="F2B6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488" tIns="151200" rIns="90488" bIns="151200">
                <a:spAutoFit/>
              </a:bodyPr>
              <a:lstStyle>
                <a:lvl1pPr>
                  <a:spcBef>
                    <a:spcPct val="20000"/>
                  </a:spcBef>
                  <a:buSzPct val="100000"/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>
                  <a:spcBef>
                    <a:spcPct val="20000"/>
                  </a:spcBef>
                  <a:buSzPct val="100000"/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>
                  <a:spcBef>
                    <a:spcPct val="20000"/>
                  </a:spcBef>
                  <a:buSzPct val="100000"/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>
                  <a:spcBef>
                    <a:spcPct val="20000"/>
                  </a:spcBef>
                  <a:buSzPct val="100000"/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>
                  <a:spcBef>
                    <a:spcPct val="20000"/>
                  </a:spcBef>
                  <a:buSzPct val="100000"/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SzPct val="100000"/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SzPct val="100000"/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SzPct val="100000"/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SzPct val="100000"/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>
                  <a:spcBef>
                    <a:spcPct val="50000"/>
                  </a:spcBef>
                  <a:buSzTx/>
                  <a:buFontTx/>
                  <a:buNone/>
                </a:pPr>
                <a:r>
                  <a:rPr lang="es-ES" altLang="es-AR" sz="1800" b="1"/>
                  <a:t>CICLO DE KREBS</a:t>
                </a:r>
              </a:p>
            </p:txBody>
          </p:sp>
          <p:sp>
            <p:nvSpPr>
              <p:cNvPr id="27660" name="Rectangle 9"/>
              <p:cNvSpPr>
                <a:spLocks noChangeArrowheads="1"/>
              </p:cNvSpPr>
              <p:nvPr/>
            </p:nvSpPr>
            <p:spPr bwMode="auto">
              <a:xfrm>
                <a:off x="1474" y="2840"/>
                <a:ext cx="1429" cy="286"/>
              </a:xfrm>
              <a:prstGeom prst="rect">
                <a:avLst/>
              </a:prstGeom>
              <a:solidFill>
                <a:srgbClr val="F5E1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98000" tIns="44450" rIns="270000" bIns="44450">
                <a:spAutoFit/>
              </a:bodyPr>
              <a:lstStyle>
                <a:lvl1pPr>
                  <a:spcBef>
                    <a:spcPct val="20000"/>
                  </a:spcBef>
                  <a:buSzPct val="100000"/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>
                  <a:spcBef>
                    <a:spcPct val="20000"/>
                  </a:spcBef>
                  <a:buSzPct val="100000"/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>
                  <a:spcBef>
                    <a:spcPct val="20000"/>
                  </a:spcBef>
                  <a:buSzPct val="100000"/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>
                  <a:spcBef>
                    <a:spcPct val="20000"/>
                  </a:spcBef>
                  <a:buSzPct val="100000"/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>
                  <a:spcBef>
                    <a:spcPct val="20000"/>
                  </a:spcBef>
                  <a:buSzPct val="100000"/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SzPct val="100000"/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SzPct val="100000"/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SzPct val="100000"/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SzPct val="100000"/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>
                  <a:spcBef>
                    <a:spcPct val="50000"/>
                  </a:spcBef>
                  <a:buSzTx/>
                  <a:buFontTx/>
                  <a:buNone/>
                </a:pPr>
                <a:r>
                  <a:rPr lang="es-ES" altLang="es-AR" sz="2400"/>
                  <a:t>Oxalacetato</a:t>
                </a:r>
              </a:p>
            </p:txBody>
          </p:sp>
          <p:sp>
            <p:nvSpPr>
              <p:cNvPr id="27661" name="Rectangle 11"/>
              <p:cNvSpPr>
                <a:spLocks noChangeArrowheads="1"/>
              </p:cNvSpPr>
              <p:nvPr/>
            </p:nvSpPr>
            <p:spPr bwMode="auto">
              <a:xfrm>
                <a:off x="3453" y="3152"/>
                <a:ext cx="917" cy="286"/>
              </a:xfrm>
              <a:prstGeom prst="rect">
                <a:avLst/>
              </a:prstGeom>
              <a:solidFill>
                <a:srgbClr val="F5E1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488" tIns="44450" rIns="90488" bIns="44450">
                <a:spAutoFit/>
              </a:bodyPr>
              <a:lstStyle>
                <a:lvl1pPr>
                  <a:spcBef>
                    <a:spcPct val="20000"/>
                  </a:spcBef>
                  <a:buSzPct val="100000"/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>
                  <a:spcBef>
                    <a:spcPct val="20000"/>
                  </a:spcBef>
                  <a:buSzPct val="100000"/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>
                  <a:spcBef>
                    <a:spcPct val="20000"/>
                  </a:spcBef>
                  <a:buSzPct val="100000"/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>
                  <a:spcBef>
                    <a:spcPct val="20000"/>
                  </a:spcBef>
                  <a:buSzPct val="100000"/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>
                  <a:spcBef>
                    <a:spcPct val="20000"/>
                  </a:spcBef>
                  <a:buSzPct val="100000"/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SzPct val="100000"/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SzPct val="100000"/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SzPct val="100000"/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SzPct val="100000"/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>
                  <a:spcBef>
                    <a:spcPct val="50000"/>
                  </a:spcBef>
                  <a:buSzTx/>
                  <a:buFontTx/>
                  <a:buNone/>
                </a:pPr>
                <a:r>
                  <a:rPr lang="es-ES" altLang="es-AR" sz="2400"/>
                  <a:t>Citrato</a:t>
                </a:r>
              </a:p>
            </p:txBody>
          </p:sp>
        </p:grpSp>
        <p:pic>
          <p:nvPicPr>
            <p:cNvPr id="27655" name="Picture 10"/>
            <p:cNvPicPr>
              <a:picLocks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77" y="3074"/>
              <a:ext cx="350" cy="4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44867569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es-PE" altLang="es-AR" sz="2400">
              <a:latin typeface="Times New Roman" pitchFamily="18" charset="0"/>
            </a:endParaRPr>
          </a:p>
        </p:txBody>
      </p:sp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es-PE" altLang="es-AR" sz="2400">
              <a:latin typeface="Times New Roman" pitchFamily="18" charset="0"/>
            </a:endParaRPr>
          </a:p>
        </p:txBody>
      </p:sp>
      <p:sp>
        <p:nvSpPr>
          <p:cNvPr id="30724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s-ES" altLang="es-AR" sz="2800" b="1" smtClean="0"/>
              <a:t>REACCION DE LA </a:t>
            </a:r>
            <a:r>
              <a:rPr lang="es-ES" altLang="es-AR" sz="2800" b="1" i="1" smtClean="0"/>
              <a:t>ISOCITRATO DESHIDROGENASA</a:t>
            </a:r>
          </a:p>
        </p:txBody>
      </p:sp>
      <p:pic>
        <p:nvPicPr>
          <p:cNvPr id="30725" name="Picture 5"/>
          <p:cNvPicPr>
            <a:picLocks noChangeArrowheads="1"/>
          </p:cNvPicPr>
          <p:nvPr/>
        </p:nvPicPr>
        <p:blipFill>
          <a:blip r:embed="rId3" cstate="print">
            <a:lum bright="-22000" contrast="5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975" y="1152525"/>
            <a:ext cx="4279900" cy="321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6" name="Picture 6"/>
          <p:cNvPicPr>
            <a:picLocks noChangeArrowheads="1"/>
          </p:cNvPicPr>
          <p:nvPr/>
        </p:nvPicPr>
        <p:blipFill>
          <a:blip r:embed="rId4" cstate="print">
            <a:lum bright="-22000" contrast="5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4005263"/>
            <a:ext cx="4983163" cy="237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7" name="Picture 7"/>
          <p:cNvPicPr>
            <a:picLocks noChangeArrowheads="1"/>
          </p:cNvPicPr>
          <p:nvPr/>
        </p:nvPicPr>
        <p:blipFill>
          <a:blip r:embed="rId5" cstate="print">
            <a:lum bright="-22000" contrast="5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263" y="4005263"/>
            <a:ext cx="3230562" cy="237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8" name="Rectangle 8"/>
          <p:cNvSpPr>
            <a:spLocks noChangeArrowheads="1"/>
          </p:cNvSpPr>
          <p:nvPr/>
        </p:nvSpPr>
        <p:spPr bwMode="auto">
          <a:xfrm>
            <a:off x="323850" y="6165850"/>
            <a:ext cx="1609725" cy="454025"/>
          </a:xfrm>
          <a:prstGeom prst="rect">
            <a:avLst/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" altLang="es-AR" sz="2400" b="1"/>
              <a:t>Isocitrato</a:t>
            </a:r>
          </a:p>
        </p:txBody>
      </p:sp>
      <p:sp>
        <p:nvSpPr>
          <p:cNvPr id="30729" name="Rectangle 9"/>
          <p:cNvSpPr>
            <a:spLocks noChangeArrowheads="1"/>
          </p:cNvSpPr>
          <p:nvPr/>
        </p:nvSpPr>
        <p:spPr bwMode="auto">
          <a:xfrm>
            <a:off x="6300788" y="6288088"/>
            <a:ext cx="2665412" cy="454025"/>
          </a:xfrm>
          <a:prstGeom prst="rect">
            <a:avLst/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" altLang="es-AR" sz="2400" b="1">
                <a:latin typeface="Symbol" pitchFamily="18" charset="2"/>
              </a:rPr>
              <a:t>a</a:t>
            </a:r>
            <a:r>
              <a:rPr lang="es-ES" altLang="es-AR" sz="2400" b="1"/>
              <a:t>-Cetoglutarato</a:t>
            </a:r>
          </a:p>
        </p:txBody>
      </p:sp>
      <p:sp>
        <p:nvSpPr>
          <p:cNvPr id="30730" name="Rectangle 10"/>
          <p:cNvSpPr>
            <a:spLocks noChangeArrowheads="1"/>
          </p:cNvSpPr>
          <p:nvPr/>
        </p:nvSpPr>
        <p:spPr bwMode="auto">
          <a:xfrm>
            <a:off x="3276600" y="6308725"/>
            <a:ext cx="2519363" cy="454025"/>
          </a:xfrm>
          <a:prstGeom prst="rect">
            <a:avLst/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" altLang="es-AR" sz="2400" b="1"/>
              <a:t>Oxalosuccinato</a:t>
            </a:r>
          </a:p>
        </p:txBody>
      </p:sp>
    </p:spTree>
    <p:extLst>
      <p:ext uri="{BB962C8B-B14F-4D97-AF65-F5344CB8AC3E}">
        <p14:creationId xmlns:p14="http://schemas.microsoft.com/office/powerpoint/2010/main" val="115761444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es-PE" altLang="es-AR" sz="2400">
              <a:latin typeface="Times New Roman" pitchFamily="18" charset="0"/>
            </a:endParaRPr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es-PE" altLang="es-AR" sz="2400">
              <a:latin typeface="Times New Roman" pitchFamily="18" charset="0"/>
            </a:endParaRPr>
          </a:p>
        </p:txBody>
      </p:sp>
      <p:sp>
        <p:nvSpPr>
          <p:cNvPr id="31748" name="Rectangle 4"/>
          <p:cNvSpPr>
            <a:spLocks noGrp="1" noChangeArrowheads="1"/>
          </p:cNvSpPr>
          <p:nvPr>
            <p:ph type="title"/>
          </p:nvPr>
        </p:nvSpPr>
        <p:spPr>
          <a:xfrm>
            <a:off x="458788" y="276225"/>
            <a:ext cx="8226425" cy="1139825"/>
          </a:xfrm>
          <a:solidFill>
            <a:schemeClr val="bg1">
              <a:lumMod val="95000"/>
            </a:schemeClr>
          </a:solidFill>
          <a:ln w="12700" cap="flat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s-ES" altLang="es-AR" sz="3200" dirty="0" smtClean="0"/>
              <a:t>REACCION DE LA </a:t>
            </a:r>
            <a:r>
              <a:rPr lang="es-ES" altLang="es-AR" sz="3200" i="1" dirty="0" smtClean="0">
                <a:latin typeface="Symbol" pitchFamily="18" charset="2"/>
              </a:rPr>
              <a:t>a</a:t>
            </a:r>
            <a:r>
              <a:rPr lang="es-ES" altLang="es-AR" sz="3200" i="1" dirty="0" smtClean="0"/>
              <a:t>-CETOGLUTARATO DESHIDROGENASA</a:t>
            </a:r>
          </a:p>
        </p:txBody>
      </p:sp>
      <p:pic>
        <p:nvPicPr>
          <p:cNvPr id="31749" name="Picture 5"/>
          <p:cNvPicPr>
            <a:picLocks noChangeArrowheads="1"/>
          </p:cNvPicPr>
          <p:nvPr/>
        </p:nvPicPr>
        <p:blipFill>
          <a:blip r:embed="rId3" cstate="print">
            <a:lum bright="-22000" contrast="5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1700213"/>
            <a:ext cx="7416800" cy="417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827088" y="5734050"/>
            <a:ext cx="2447925" cy="454025"/>
          </a:xfrm>
          <a:prstGeom prst="rect">
            <a:avLst/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" altLang="es-AR" sz="2400" b="1">
                <a:latin typeface="Symbol" pitchFamily="18" charset="2"/>
              </a:rPr>
              <a:t>a</a:t>
            </a:r>
            <a:r>
              <a:rPr lang="es-ES" altLang="es-AR" sz="2400" b="1"/>
              <a:t>-cetoglutarato</a:t>
            </a:r>
          </a:p>
        </p:txBody>
      </p:sp>
      <p:sp>
        <p:nvSpPr>
          <p:cNvPr id="31751" name="Rectangle 7"/>
          <p:cNvSpPr>
            <a:spLocks noChangeArrowheads="1"/>
          </p:cNvSpPr>
          <p:nvPr/>
        </p:nvSpPr>
        <p:spPr bwMode="auto">
          <a:xfrm>
            <a:off x="6011863" y="5805488"/>
            <a:ext cx="2374900" cy="454025"/>
          </a:xfrm>
          <a:prstGeom prst="rect">
            <a:avLst/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" altLang="es-AR" sz="2400" b="1"/>
              <a:t>Succinil-CoA</a:t>
            </a:r>
          </a:p>
        </p:txBody>
      </p:sp>
    </p:spTree>
    <p:extLst>
      <p:ext uri="{BB962C8B-B14F-4D97-AF65-F5344CB8AC3E}">
        <p14:creationId xmlns:p14="http://schemas.microsoft.com/office/powerpoint/2010/main" val="345491686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es-PE" altLang="es-AR" sz="2400">
              <a:latin typeface="Times New Roman" pitchFamily="18" charset="0"/>
            </a:endParaRPr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es-PE" altLang="es-AR" sz="2400">
              <a:latin typeface="Times New Roman" pitchFamily="18" charset="0"/>
            </a:endParaRPr>
          </a:p>
        </p:txBody>
      </p:sp>
      <p:sp>
        <p:nvSpPr>
          <p:cNvPr id="32772" name="Rectangle 4"/>
          <p:cNvSpPr>
            <a:spLocks noGrp="1" noChangeArrowheads="1"/>
          </p:cNvSpPr>
          <p:nvPr>
            <p:ph type="title"/>
          </p:nvPr>
        </p:nvSpPr>
        <p:spPr>
          <a:xfrm>
            <a:off x="458788" y="276225"/>
            <a:ext cx="8226425" cy="1139825"/>
          </a:xfrm>
          <a:solidFill>
            <a:schemeClr val="bg1">
              <a:lumMod val="95000"/>
            </a:schemeClr>
          </a:solidFill>
          <a:ln w="12700" cap="flat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s-ES" altLang="es-AR" sz="3200" smtClean="0"/>
              <a:t>REACCION DE LA </a:t>
            </a:r>
            <a:r>
              <a:rPr lang="es-ES" altLang="es-AR" sz="3200" i="1" smtClean="0"/>
              <a:t>Succinil-CoA sintetasa ó Succinato tioquinasa</a:t>
            </a:r>
          </a:p>
        </p:txBody>
      </p:sp>
      <p:pic>
        <p:nvPicPr>
          <p:cNvPr id="32773" name="Picture 5"/>
          <p:cNvPicPr>
            <a:picLocks noChangeArrowheads="1"/>
          </p:cNvPicPr>
          <p:nvPr/>
        </p:nvPicPr>
        <p:blipFill>
          <a:blip r:embed="rId3" cstate="print">
            <a:lum bright="-22000" contrast="5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1700213"/>
            <a:ext cx="6851650" cy="469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1187450" y="5661025"/>
            <a:ext cx="2376488" cy="454025"/>
          </a:xfrm>
          <a:prstGeom prst="rect">
            <a:avLst/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  <a:buSzTx/>
              <a:buFontTx/>
              <a:buNone/>
            </a:pPr>
            <a:r>
              <a:rPr lang="es-ES" altLang="es-AR" sz="2400" b="1"/>
              <a:t>Succinil-CoA</a:t>
            </a:r>
          </a:p>
        </p:txBody>
      </p:sp>
      <p:sp>
        <p:nvSpPr>
          <p:cNvPr id="32775" name="Rectangle 7"/>
          <p:cNvSpPr>
            <a:spLocks noChangeArrowheads="1"/>
          </p:cNvSpPr>
          <p:nvPr/>
        </p:nvSpPr>
        <p:spPr bwMode="auto">
          <a:xfrm>
            <a:off x="5940425" y="4868863"/>
            <a:ext cx="1749425" cy="454025"/>
          </a:xfrm>
          <a:prstGeom prst="rect">
            <a:avLst/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  <a:buSzTx/>
              <a:buFontTx/>
              <a:buNone/>
            </a:pPr>
            <a:r>
              <a:rPr lang="es-ES" altLang="es-AR" sz="2400" b="1"/>
              <a:t>Succinato</a:t>
            </a:r>
          </a:p>
        </p:txBody>
      </p:sp>
      <p:sp>
        <p:nvSpPr>
          <p:cNvPr id="32776" name="Rectangle 8"/>
          <p:cNvSpPr>
            <a:spLocks noChangeArrowheads="1"/>
          </p:cNvSpPr>
          <p:nvPr/>
        </p:nvSpPr>
        <p:spPr bwMode="auto">
          <a:xfrm>
            <a:off x="3132138" y="1754188"/>
            <a:ext cx="2730500" cy="1243012"/>
          </a:xfrm>
          <a:prstGeom prst="rect">
            <a:avLst/>
          </a:prstGeom>
          <a:solidFill>
            <a:schemeClr val="accent1">
              <a:alpha val="27843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es-PE" altLang="es-AR" sz="2400">
              <a:latin typeface="Times New Roman" pitchFamily="18" charset="0"/>
            </a:endParaRPr>
          </a:p>
        </p:txBody>
      </p:sp>
      <p:sp>
        <p:nvSpPr>
          <p:cNvPr id="32777" name="Text Box 9"/>
          <p:cNvSpPr txBox="1">
            <a:spLocks noChangeArrowheads="1"/>
          </p:cNvSpPr>
          <p:nvPr/>
        </p:nvSpPr>
        <p:spPr bwMode="auto">
          <a:xfrm>
            <a:off x="4500563" y="5661025"/>
            <a:ext cx="2879725" cy="835025"/>
          </a:xfrm>
          <a:prstGeom prst="rect">
            <a:avLst/>
          </a:prstGeom>
          <a:gradFill rotWithShape="1">
            <a:gsLst>
              <a:gs pos="0">
                <a:srgbClr val="666666"/>
              </a:gs>
              <a:gs pos="50000">
                <a:srgbClr val="DDDDDD"/>
              </a:gs>
              <a:gs pos="100000">
                <a:srgbClr val="666666"/>
              </a:gs>
            </a:gsLst>
            <a:lin ang="5400000" scaled="1"/>
          </a:gradFill>
          <a:ln w="12700">
            <a:solidFill>
              <a:srgbClr val="0033CC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" altLang="es-AR" sz="2400" b="1">
                <a:solidFill>
                  <a:srgbClr val="000066"/>
                </a:solidFill>
              </a:rPr>
              <a:t>Fosforilación a nivel de sustrato</a:t>
            </a:r>
          </a:p>
        </p:txBody>
      </p:sp>
    </p:spTree>
    <p:extLst>
      <p:ext uri="{BB962C8B-B14F-4D97-AF65-F5344CB8AC3E}">
        <p14:creationId xmlns:p14="http://schemas.microsoft.com/office/powerpoint/2010/main" val="58172464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296863"/>
            <a:ext cx="8569325" cy="642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6602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es-PE" altLang="es-AR" sz="2400">
              <a:latin typeface="Times New Roman" pitchFamily="18" charset="0"/>
            </a:endParaRPr>
          </a:p>
        </p:txBody>
      </p:sp>
      <p:sp>
        <p:nvSpPr>
          <p:cNvPr id="33795" name="Rectangle 3"/>
          <p:cNvSpPr>
            <a:spLocks noChangeArrowheads="1"/>
          </p:cNvSpPr>
          <p:nvPr/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es-PE" altLang="es-AR" sz="2400">
              <a:latin typeface="Times New Roman" pitchFamily="18" charset="0"/>
            </a:endParaRPr>
          </a:p>
        </p:txBody>
      </p:sp>
      <p:sp>
        <p:nvSpPr>
          <p:cNvPr id="33796" name="Rectangle 4"/>
          <p:cNvSpPr>
            <a:spLocks noGrp="1" noChangeArrowheads="1"/>
          </p:cNvSpPr>
          <p:nvPr>
            <p:ph type="title"/>
          </p:nvPr>
        </p:nvSpPr>
        <p:spPr>
          <a:xfrm>
            <a:off x="458788" y="276225"/>
            <a:ext cx="8226425" cy="1139825"/>
          </a:xfrm>
          <a:solidFill>
            <a:schemeClr val="bg1">
              <a:lumMod val="95000"/>
            </a:schemeClr>
          </a:solidFill>
          <a:ln w="12700" cap="flat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s-ES" altLang="es-AR" sz="3200" i="1" smtClean="0"/>
              <a:t>Reacción de la Succinato deshidrogenasa</a:t>
            </a:r>
          </a:p>
        </p:txBody>
      </p:sp>
      <p:pic>
        <p:nvPicPr>
          <p:cNvPr id="33797" name="Picture 5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1628775"/>
            <a:ext cx="701040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8" name="Rectangle 6"/>
          <p:cNvSpPr>
            <a:spLocks noChangeArrowheads="1"/>
          </p:cNvSpPr>
          <p:nvPr/>
        </p:nvSpPr>
        <p:spPr bwMode="auto">
          <a:xfrm>
            <a:off x="3924300" y="2708275"/>
            <a:ext cx="2160588" cy="638175"/>
          </a:xfrm>
          <a:prstGeom prst="rect">
            <a:avLst/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" altLang="es-AR" sz="1800" b="1" i="1"/>
              <a:t>Succinato deshidrogenasa</a:t>
            </a:r>
          </a:p>
        </p:txBody>
      </p:sp>
      <p:sp>
        <p:nvSpPr>
          <p:cNvPr id="33799" name="Rectangle 7"/>
          <p:cNvSpPr>
            <a:spLocks noChangeArrowheads="1"/>
          </p:cNvSpPr>
          <p:nvPr/>
        </p:nvSpPr>
        <p:spPr bwMode="auto">
          <a:xfrm>
            <a:off x="1116013" y="4724400"/>
            <a:ext cx="1727200" cy="393700"/>
          </a:xfrm>
          <a:prstGeom prst="rect">
            <a:avLst/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  <a:buSzTx/>
              <a:buFontTx/>
              <a:buNone/>
            </a:pPr>
            <a:r>
              <a:rPr lang="es-ES" altLang="es-AR" sz="2000" b="1"/>
              <a:t>Succinato</a:t>
            </a:r>
          </a:p>
        </p:txBody>
      </p:sp>
      <p:sp>
        <p:nvSpPr>
          <p:cNvPr id="33800" name="Rectangle 8"/>
          <p:cNvSpPr>
            <a:spLocks noChangeArrowheads="1"/>
          </p:cNvSpPr>
          <p:nvPr/>
        </p:nvSpPr>
        <p:spPr bwMode="auto">
          <a:xfrm>
            <a:off x="5862638" y="4721225"/>
            <a:ext cx="1804987" cy="393700"/>
          </a:xfrm>
          <a:prstGeom prst="rect">
            <a:avLst/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  <a:buSzTx/>
              <a:buFontTx/>
              <a:buNone/>
            </a:pPr>
            <a:r>
              <a:rPr lang="es-ES" altLang="es-AR" sz="2000" b="1"/>
              <a:t>Fumarato</a:t>
            </a:r>
          </a:p>
        </p:txBody>
      </p:sp>
    </p:spTree>
    <p:extLst>
      <p:ext uri="{BB962C8B-B14F-4D97-AF65-F5344CB8AC3E}">
        <p14:creationId xmlns:p14="http://schemas.microsoft.com/office/powerpoint/2010/main" val="81781521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es-PE" altLang="es-AR" sz="2400">
              <a:latin typeface="Times New Roman" pitchFamily="18" charset="0"/>
            </a:endParaRPr>
          </a:p>
        </p:txBody>
      </p:sp>
      <p:sp>
        <p:nvSpPr>
          <p:cNvPr id="34819" name="Rectangle 3"/>
          <p:cNvSpPr>
            <a:spLocks noChangeArrowheads="1"/>
          </p:cNvSpPr>
          <p:nvPr/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es-PE" altLang="es-AR" sz="2400">
              <a:latin typeface="Times New Roman" pitchFamily="18" charset="0"/>
            </a:endParaRPr>
          </a:p>
        </p:txBody>
      </p:sp>
      <p:sp>
        <p:nvSpPr>
          <p:cNvPr id="34820" name="Rectangle 4"/>
          <p:cNvSpPr>
            <a:spLocks noGrp="1" noChangeArrowheads="1"/>
          </p:cNvSpPr>
          <p:nvPr>
            <p:ph type="title"/>
          </p:nvPr>
        </p:nvSpPr>
        <p:spPr>
          <a:xfrm>
            <a:off x="290512" y="362457"/>
            <a:ext cx="8226425" cy="834296"/>
          </a:xfrm>
          <a:solidFill>
            <a:schemeClr val="bg1">
              <a:lumMod val="95000"/>
            </a:schemeClr>
          </a:solidFill>
          <a:ln w="12700" cap="flat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s-ES" altLang="es-AR" sz="3200" b="1" smtClean="0"/>
              <a:t>Reacción de la </a:t>
            </a:r>
            <a:r>
              <a:rPr lang="es-ES" altLang="es-AR" sz="3200" b="1" i="1" smtClean="0"/>
              <a:t>Fumarasa</a:t>
            </a:r>
          </a:p>
        </p:txBody>
      </p:sp>
      <p:grpSp>
        <p:nvGrpSpPr>
          <p:cNvPr id="34821" name="Group 9"/>
          <p:cNvGrpSpPr>
            <a:grpSpLocks/>
          </p:cNvGrpSpPr>
          <p:nvPr/>
        </p:nvGrpSpPr>
        <p:grpSpPr bwMode="auto">
          <a:xfrm>
            <a:off x="755650" y="1511300"/>
            <a:ext cx="7632700" cy="5013325"/>
            <a:chOff x="521" y="952"/>
            <a:chExt cx="4808" cy="3158"/>
          </a:xfrm>
        </p:grpSpPr>
        <p:pic>
          <p:nvPicPr>
            <p:cNvPr id="34822" name="Picture 5"/>
            <p:cNvPicPr>
              <a:picLocks noChangeArrowheads="1"/>
            </p:cNvPicPr>
            <p:nvPr/>
          </p:nvPicPr>
          <p:blipFill>
            <a:blip r:embed="rId3" cstate="print">
              <a:lum bright="-22000" contrast="5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1" y="952"/>
              <a:ext cx="4808" cy="31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823" name="Rectangle 6"/>
            <p:cNvSpPr>
              <a:spLocks noChangeArrowheads="1"/>
            </p:cNvSpPr>
            <p:nvPr/>
          </p:nvSpPr>
          <p:spPr bwMode="auto">
            <a:xfrm>
              <a:off x="612" y="3022"/>
              <a:ext cx="1179" cy="248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488" tIns="44450" rIns="90488" bIns="44450">
              <a:spAutoFit/>
            </a:bodyPr>
            <a:lstStyle>
              <a:lvl1pPr>
                <a:spcBef>
                  <a:spcPct val="20000"/>
                </a:spcBef>
                <a:buSzPct val="100000"/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SzPct val="100000"/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SzPct val="100000"/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50000"/>
                </a:spcBef>
                <a:buSzTx/>
                <a:buFontTx/>
                <a:buNone/>
              </a:pPr>
              <a:r>
                <a:rPr lang="es-ES" altLang="es-AR" sz="2000" b="1"/>
                <a:t>Fumarato</a:t>
              </a:r>
            </a:p>
          </p:txBody>
        </p:sp>
        <p:sp>
          <p:nvSpPr>
            <p:cNvPr id="34824" name="Rectangle 7"/>
            <p:cNvSpPr>
              <a:spLocks noChangeArrowheads="1"/>
            </p:cNvSpPr>
            <p:nvPr/>
          </p:nvSpPr>
          <p:spPr bwMode="auto">
            <a:xfrm>
              <a:off x="4195" y="3022"/>
              <a:ext cx="908" cy="248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488" tIns="44450" rIns="90488" bIns="44450">
              <a:spAutoFit/>
            </a:bodyPr>
            <a:lstStyle>
              <a:lvl1pPr>
                <a:spcBef>
                  <a:spcPct val="20000"/>
                </a:spcBef>
                <a:buSzPct val="100000"/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SzPct val="100000"/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SzPct val="100000"/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50000"/>
                </a:spcBef>
                <a:buSzTx/>
                <a:buFontTx/>
                <a:buNone/>
              </a:pPr>
              <a:r>
                <a:rPr lang="es-ES" altLang="es-AR" sz="2000" b="1"/>
                <a:t>L-Malato</a:t>
              </a:r>
            </a:p>
          </p:txBody>
        </p:sp>
        <p:sp>
          <p:nvSpPr>
            <p:cNvPr id="34825" name="Rectangle 8"/>
            <p:cNvSpPr>
              <a:spLocks noChangeArrowheads="1"/>
            </p:cNvSpPr>
            <p:nvPr/>
          </p:nvSpPr>
          <p:spPr bwMode="auto">
            <a:xfrm>
              <a:off x="2304" y="2432"/>
              <a:ext cx="1030" cy="229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488" tIns="44450" rIns="90488" bIns="44450">
              <a:spAutoFit/>
            </a:bodyPr>
            <a:lstStyle>
              <a:lvl1pPr>
                <a:spcBef>
                  <a:spcPct val="20000"/>
                </a:spcBef>
                <a:buSzPct val="100000"/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SzPct val="100000"/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SzPct val="100000"/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50000"/>
                </a:spcBef>
                <a:buSzTx/>
                <a:buFontTx/>
                <a:buNone/>
              </a:pPr>
              <a:r>
                <a:rPr lang="es-ES" altLang="es-AR" sz="1800" b="1" i="1"/>
                <a:t>Fumarasa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6925607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es-PE" altLang="es-AR" sz="2400">
              <a:latin typeface="Times New Roman" pitchFamily="18" charset="0"/>
            </a:endParaRPr>
          </a:p>
        </p:txBody>
      </p:sp>
      <p:sp>
        <p:nvSpPr>
          <p:cNvPr id="35843" name="Rectangle 3"/>
          <p:cNvSpPr>
            <a:spLocks noChangeArrowheads="1"/>
          </p:cNvSpPr>
          <p:nvPr/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es-PE" altLang="es-AR" sz="2400">
              <a:latin typeface="Times New Roman" pitchFamily="18" charset="0"/>
            </a:endParaRPr>
          </a:p>
        </p:txBody>
      </p:sp>
      <p:sp>
        <p:nvSpPr>
          <p:cNvPr id="35844" name="Rectangle 4"/>
          <p:cNvSpPr>
            <a:spLocks noGrp="1" noChangeArrowheads="1"/>
          </p:cNvSpPr>
          <p:nvPr>
            <p:ph type="title"/>
          </p:nvPr>
        </p:nvSpPr>
        <p:spPr>
          <a:xfrm>
            <a:off x="458788" y="188913"/>
            <a:ext cx="8226425" cy="1139825"/>
          </a:xfrm>
          <a:solidFill>
            <a:schemeClr val="bg1">
              <a:lumMod val="95000"/>
            </a:schemeClr>
          </a:solidFill>
          <a:ln w="12700" cap="flat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s-ES" altLang="es-AR" sz="3200" smtClean="0"/>
              <a:t>Reacción de la Malato deshidrogenasa</a:t>
            </a:r>
          </a:p>
        </p:txBody>
      </p:sp>
      <p:grpSp>
        <p:nvGrpSpPr>
          <p:cNvPr id="35845" name="Group 11"/>
          <p:cNvGrpSpPr>
            <a:grpSpLocks/>
          </p:cNvGrpSpPr>
          <p:nvPr/>
        </p:nvGrpSpPr>
        <p:grpSpPr bwMode="auto">
          <a:xfrm>
            <a:off x="1042988" y="1557338"/>
            <a:ext cx="7199312" cy="5229225"/>
            <a:chOff x="657" y="981"/>
            <a:chExt cx="4535" cy="3294"/>
          </a:xfrm>
        </p:grpSpPr>
        <p:pic>
          <p:nvPicPr>
            <p:cNvPr id="35846" name="Picture 5"/>
            <p:cNvPicPr>
              <a:picLocks noChangeArrowheads="1"/>
            </p:cNvPicPr>
            <p:nvPr/>
          </p:nvPicPr>
          <p:blipFill>
            <a:blip r:embed="rId3" cstate="print">
              <a:lum bright="-22000" contrast="5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7" y="981"/>
              <a:ext cx="4535" cy="32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847" name="Rectangle 6"/>
            <p:cNvSpPr>
              <a:spLocks noChangeArrowheads="1"/>
            </p:cNvSpPr>
            <p:nvPr/>
          </p:nvSpPr>
          <p:spPr bwMode="auto">
            <a:xfrm>
              <a:off x="1004" y="3182"/>
              <a:ext cx="841" cy="248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488" tIns="44450" rIns="90488" bIns="44450">
              <a:spAutoFit/>
            </a:bodyPr>
            <a:lstStyle>
              <a:lvl1pPr>
                <a:spcBef>
                  <a:spcPct val="20000"/>
                </a:spcBef>
                <a:buSzPct val="100000"/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SzPct val="100000"/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SzPct val="100000"/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50000"/>
                </a:spcBef>
                <a:buSzTx/>
                <a:buFontTx/>
                <a:buNone/>
              </a:pPr>
              <a:r>
                <a:rPr lang="es-ES" altLang="es-AR" sz="2000" b="1"/>
                <a:t>Malato</a:t>
              </a:r>
            </a:p>
          </p:txBody>
        </p:sp>
        <p:sp>
          <p:nvSpPr>
            <p:cNvPr id="35848" name="Rectangle 7"/>
            <p:cNvSpPr>
              <a:spLocks noChangeArrowheads="1"/>
            </p:cNvSpPr>
            <p:nvPr/>
          </p:nvSpPr>
          <p:spPr bwMode="auto">
            <a:xfrm>
              <a:off x="3704" y="3137"/>
              <a:ext cx="1396" cy="248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488" tIns="44450" rIns="90488" bIns="44450">
              <a:spAutoFit/>
            </a:bodyPr>
            <a:lstStyle>
              <a:lvl1pPr>
                <a:spcBef>
                  <a:spcPct val="20000"/>
                </a:spcBef>
                <a:buSzPct val="100000"/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SzPct val="100000"/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SzPct val="100000"/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50000"/>
                </a:spcBef>
                <a:buSzTx/>
                <a:buFontTx/>
                <a:buNone/>
              </a:pPr>
              <a:r>
                <a:rPr lang="es-ES" altLang="es-AR" sz="2000" b="1"/>
                <a:t>Oxalacetato</a:t>
              </a:r>
            </a:p>
          </p:txBody>
        </p:sp>
        <p:sp>
          <p:nvSpPr>
            <p:cNvPr id="35849" name="Rectangle 8"/>
            <p:cNvSpPr>
              <a:spLocks noChangeArrowheads="1"/>
            </p:cNvSpPr>
            <p:nvPr/>
          </p:nvSpPr>
          <p:spPr bwMode="auto">
            <a:xfrm>
              <a:off x="2608" y="1752"/>
              <a:ext cx="1406" cy="536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488" tIns="44450" rIns="90488" bIns="44450">
              <a:spAutoFit/>
            </a:bodyPr>
            <a:lstStyle>
              <a:lvl1pPr>
                <a:spcBef>
                  <a:spcPct val="20000"/>
                </a:spcBef>
                <a:buSzPct val="100000"/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SzPct val="100000"/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SzPct val="100000"/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50000"/>
                </a:spcBef>
                <a:buSzTx/>
                <a:buFontTx/>
                <a:buNone/>
              </a:pPr>
              <a:r>
                <a:rPr lang="es-ES" altLang="es-AR" sz="2000" b="1" i="1">
                  <a:solidFill>
                    <a:srgbClr val="DC425C"/>
                  </a:solidFill>
                </a:rPr>
                <a:t>Malato</a:t>
              </a:r>
            </a:p>
            <a:p>
              <a:pPr algn="ctr">
                <a:spcBef>
                  <a:spcPct val="50000"/>
                </a:spcBef>
                <a:buSzTx/>
                <a:buFontTx/>
                <a:buNone/>
              </a:pPr>
              <a:r>
                <a:rPr lang="es-ES" altLang="es-AR" sz="2000" b="1" i="1">
                  <a:solidFill>
                    <a:srgbClr val="DC425C"/>
                  </a:solidFill>
                </a:rPr>
                <a:t>deshidrogenasa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809521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3063" y="142875"/>
            <a:ext cx="5737225" cy="664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30281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12 Grupo"/>
          <p:cNvGrpSpPr/>
          <p:nvPr/>
        </p:nvGrpSpPr>
        <p:grpSpPr>
          <a:xfrm>
            <a:off x="323528" y="0"/>
            <a:ext cx="8424936" cy="6858000"/>
            <a:chOff x="323528" y="0"/>
            <a:chExt cx="8424936" cy="6858000"/>
          </a:xfrm>
        </p:grpSpPr>
        <p:pic>
          <p:nvPicPr>
            <p:cNvPr id="37890" name="Picture 2"/>
            <p:cNvPicPr>
              <a:picLocks noChangeAspect="1" noChangeArrowheads="1"/>
            </p:cNvPicPr>
            <p:nvPr/>
          </p:nvPicPr>
          <p:blipFill>
            <a:blip r:embed="rId2">
              <a:lum bright="-20000" contras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1250" y="433024"/>
              <a:ext cx="6413078" cy="64249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" name="1 CuadroTexto"/>
            <p:cNvSpPr txBox="1"/>
            <p:nvPr/>
          </p:nvSpPr>
          <p:spPr>
            <a:xfrm>
              <a:off x="3275856" y="44624"/>
              <a:ext cx="1440160" cy="338554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s-AR" sz="1600" b="1" dirty="0" smtClean="0"/>
                <a:t>PIRUVATO</a:t>
              </a:r>
              <a:endParaRPr lang="es-AR" sz="1600" b="1" dirty="0"/>
            </a:p>
          </p:txBody>
        </p:sp>
        <p:cxnSp>
          <p:nvCxnSpPr>
            <p:cNvPr id="4" name="3 Conector recto de flecha"/>
            <p:cNvCxnSpPr/>
            <p:nvPr/>
          </p:nvCxnSpPr>
          <p:spPr>
            <a:xfrm>
              <a:off x="4716016" y="184666"/>
              <a:ext cx="648072" cy="24835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5 CuadroTexto"/>
            <p:cNvSpPr txBox="1"/>
            <p:nvPr/>
          </p:nvSpPr>
          <p:spPr>
            <a:xfrm>
              <a:off x="5076056" y="0"/>
              <a:ext cx="367240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AR" i="1" dirty="0" err="1" smtClean="0"/>
                <a:t>Piruvato</a:t>
              </a:r>
              <a:r>
                <a:rPr lang="es-AR" i="1" dirty="0" smtClean="0"/>
                <a:t> deshidrogenasa</a:t>
              </a:r>
              <a:endParaRPr lang="es-AR" i="1" dirty="0"/>
            </a:p>
          </p:txBody>
        </p:sp>
        <p:sp>
          <p:nvSpPr>
            <p:cNvPr id="7" name="6 Flecha izquierda"/>
            <p:cNvSpPr/>
            <p:nvPr/>
          </p:nvSpPr>
          <p:spPr>
            <a:xfrm>
              <a:off x="8028384" y="84298"/>
              <a:ext cx="576064" cy="248358"/>
            </a:xfrm>
            <a:prstGeom prst="left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AR"/>
            </a:p>
          </p:txBody>
        </p:sp>
        <p:sp>
          <p:nvSpPr>
            <p:cNvPr id="9" name="8 Flecha izquierda"/>
            <p:cNvSpPr/>
            <p:nvPr/>
          </p:nvSpPr>
          <p:spPr>
            <a:xfrm>
              <a:off x="7879105" y="4077072"/>
              <a:ext cx="576064" cy="248358"/>
            </a:xfrm>
            <a:prstGeom prst="left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AR"/>
            </a:p>
          </p:txBody>
        </p:sp>
        <p:sp>
          <p:nvSpPr>
            <p:cNvPr id="10" name="9 Flecha izquierda"/>
            <p:cNvSpPr/>
            <p:nvPr/>
          </p:nvSpPr>
          <p:spPr>
            <a:xfrm flipH="1">
              <a:off x="899592" y="5661248"/>
              <a:ext cx="792088" cy="248358"/>
            </a:xfrm>
            <a:prstGeom prst="left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AR"/>
            </a:p>
          </p:txBody>
        </p:sp>
        <p:sp>
          <p:nvSpPr>
            <p:cNvPr id="8" name="7 Cerrar llave"/>
            <p:cNvSpPr/>
            <p:nvPr/>
          </p:nvSpPr>
          <p:spPr>
            <a:xfrm>
              <a:off x="7524330" y="2924944"/>
              <a:ext cx="216022" cy="2376264"/>
            </a:xfrm>
            <a:prstGeom prst="rightBrac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AR"/>
            </a:p>
          </p:txBody>
        </p:sp>
        <p:sp>
          <p:nvSpPr>
            <p:cNvPr id="12" name="11 Flecha izquierda"/>
            <p:cNvSpPr/>
            <p:nvPr/>
          </p:nvSpPr>
          <p:spPr>
            <a:xfrm>
              <a:off x="6588224" y="876386"/>
              <a:ext cx="576064" cy="248358"/>
            </a:xfrm>
            <a:prstGeom prst="left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AR"/>
            </a:p>
          </p:txBody>
        </p:sp>
        <p:sp>
          <p:nvSpPr>
            <p:cNvPr id="11" name="10 CuadroTexto"/>
            <p:cNvSpPr txBox="1"/>
            <p:nvPr/>
          </p:nvSpPr>
          <p:spPr>
            <a:xfrm>
              <a:off x="323528" y="683404"/>
              <a:ext cx="2160240" cy="369332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 rtlCol="0">
              <a:spAutoFit/>
            </a:bodyPr>
            <a:lstStyle/>
            <a:p>
              <a:r>
                <a:rPr lang="es-AR" b="1" dirty="0" smtClean="0">
                  <a:solidFill>
                    <a:srgbClr val="FF0000"/>
                  </a:solidFill>
                </a:rPr>
                <a:t>REGULACIÓN</a:t>
              </a:r>
              <a:endParaRPr lang="es-AR" b="1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64958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ethel\Documents\figuras feduchi\Cap. 13 Rutas centrales del metabolismo intermediario\cap13-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7348" y="1556792"/>
            <a:ext cx="6541706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7355160" cy="778098"/>
          </a:xfrm>
        </p:spPr>
        <p:txBody>
          <a:bodyPr/>
          <a:lstStyle/>
          <a:p>
            <a:r>
              <a:rPr lang="es-AR" b="1" dirty="0" smtClean="0">
                <a:solidFill>
                  <a:srgbClr val="FF0000"/>
                </a:solidFill>
              </a:rPr>
              <a:t>Reguladores ciclo de </a:t>
            </a:r>
            <a:r>
              <a:rPr lang="es-AR" b="1" dirty="0" err="1" smtClean="0">
                <a:solidFill>
                  <a:srgbClr val="FF0000"/>
                </a:solidFill>
              </a:rPr>
              <a:t>krebs</a:t>
            </a:r>
            <a:endParaRPr lang="es-A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746709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116632"/>
            <a:ext cx="8147248" cy="1143000"/>
          </a:xfrm>
        </p:spPr>
        <p:txBody>
          <a:bodyPr>
            <a:normAutofit/>
          </a:bodyPr>
          <a:lstStyle/>
          <a:p>
            <a:r>
              <a:rPr lang="es-AR" b="1" dirty="0" smtClean="0">
                <a:solidFill>
                  <a:srgbClr val="FF0000"/>
                </a:solidFill>
              </a:rPr>
              <a:t>Reacciones </a:t>
            </a:r>
            <a:r>
              <a:rPr lang="es-AR" b="1" dirty="0" err="1" smtClean="0">
                <a:solidFill>
                  <a:srgbClr val="FF0000"/>
                </a:solidFill>
              </a:rPr>
              <a:t>anapleróticas</a:t>
            </a:r>
            <a:r>
              <a:rPr lang="es-AR" b="1" dirty="0" smtClean="0">
                <a:solidFill>
                  <a:srgbClr val="FF0000"/>
                </a:solidFill>
              </a:rPr>
              <a:t> y función </a:t>
            </a:r>
            <a:r>
              <a:rPr lang="es-AR" b="1" dirty="0" err="1" smtClean="0">
                <a:solidFill>
                  <a:srgbClr val="FF0000"/>
                </a:solidFill>
              </a:rPr>
              <a:t>anfibólica</a:t>
            </a:r>
            <a:r>
              <a:rPr lang="es-AR" b="1" dirty="0" smtClean="0">
                <a:solidFill>
                  <a:srgbClr val="FF0000"/>
                </a:solidFill>
              </a:rPr>
              <a:t> del ciclo de </a:t>
            </a:r>
            <a:r>
              <a:rPr lang="es-AR" b="1" dirty="0" err="1" smtClean="0">
                <a:solidFill>
                  <a:srgbClr val="FF0000"/>
                </a:solidFill>
              </a:rPr>
              <a:t>krebs</a:t>
            </a:r>
            <a:endParaRPr lang="es-AR" b="1" dirty="0">
              <a:solidFill>
                <a:srgbClr val="FF0000"/>
              </a:solidFill>
            </a:endParaRPr>
          </a:p>
        </p:txBody>
      </p:sp>
      <p:pic>
        <p:nvPicPr>
          <p:cNvPr id="3074" name="Picture 2" descr="C:\Users\ethel\Documents\figuras feduchi\Cap. 13 Rutas centrales del metabolismo intermediario\cap13-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172" y="1484784"/>
            <a:ext cx="7246212" cy="5343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478067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457200" y="6245225"/>
            <a:ext cx="2133600" cy="4762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xtLst/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es-PE" altLang="es-AR" sz="2400">
              <a:latin typeface="Times New Roman" pitchFamily="18" charset="0"/>
            </a:endParaRPr>
          </a:p>
        </p:txBody>
      </p:sp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3124200" y="6245225"/>
            <a:ext cx="2895600" cy="4762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xtLst/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es-PE" altLang="es-AR" sz="2400">
              <a:latin typeface="Times New Roman" pitchFamily="18" charset="0"/>
            </a:endParaRPr>
          </a:p>
        </p:txBody>
      </p:sp>
      <p:sp>
        <p:nvSpPr>
          <p:cNvPr id="39940" name="Rectangle 4"/>
          <p:cNvSpPr>
            <a:spLocks noGrp="1" noChangeArrowheads="1"/>
          </p:cNvSpPr>
          <p:nvPr>
            <p:ph type="title"/>
          </p:nvPr>
        </p:nvSpPr>
        <p:spPr>
          <a:xfrm>
            <a:off x="458788" y="276225"/>
            <a:ext cx="8226425" cy="1139825"/>
          </a:xfrm>
          <a:solidFill>
            <a:schemeClr val="bg1">
              <a:lumMod val="95000"/>
            </a:schemeClr>
          </a:solidFill>
          <a:ln w="12700" cap="flat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s-ES" altLang="es-AR" sz="3200" dirty="0" smtClean="0"/>
              <a:t>BALANCE ENERGETICO DEL CICLO DE KREBS</a:t>
            </a:r>
          </a:p>
        </p:txBody>
      </p:sp>
      <p:sp>
        <p:nvSpPr>
          <p:cNvPr id="39941" name="Rectangle 5"/>
          <p:cNvSpPr>
            <a:spLocks noChangeArrowheads="1"/>
          </p:cNvSpPr>
          <p:nvPr/>
        </p:nvSpPr>
        <p:spPr bwMode="auto">
          <a:xfrm>
            <a:off x="685800" y="1828800"/>
            <a:ext cx="6334125" cy="4591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xtLst/>
        </p:spPr>
        <p:txBody>
          <a:bodyPr lIns="90488" tIns="44450" rIns="90488" bIns="44450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" altLang="es-AR" sz="2400" dirty="0">
                <a:solidFill>
                  <a:srgbClr val="0070C0"/>
                </a:solidFill>
              </a:rPr>
              <a:t>3 NADH </a:t>
            </a:r>
            <a:r>
              <a:rPr lang="es-ES" altLang="es-AR" sz="2400" dirty="0"/>
              <a:t>                      3 X 3             </a:t>
            </a:r>
            <a:r>
              <a:rPr lang="es-ES" altLang="es-AR" sz="2400" b="1" dirty="0">
                <a:solidFill>
                  <a:srgbClr val="F74027"/>
                </a:solidFill>
              </a:rPr>
              <a:t>9 ATP</a:t>
            </a:r>
          </a:p>
        </p:txBody>
      </p:sp>
      <p:sp>
        <p:nvSpPr>
          <p:cNvPr id="39942" name="Rectangle 6"/>
          <p:cNvSpPr>
            <a:spLocks noChangeArrowheads="1"/>
          </p:cNvSpPr>
          <p:nvPr/>
        </p:nvSpPr>
        <p:spPr bwMode="auto">
          <a:xfrm>
            <a:off x="685800" y="2276475"/>
            <a:ext cx="6334125" cy="4591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xtLst/>
        </p:spPr>
        <p:txBody>
          <a:bodyPr lIns="90488" tIns="44450" rIns="90488" bIns="44450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" altLang="es-AR" sz="2400" dirty="0">
                <a:solidFill>
                  <a:srgbClr val="0070C0"/>
                </a:solidFill>
              </a:rPr>
              <a:t>1 FADH</a:t>
            </a:r>
            <a:r>
              <a:rPr lang="es-ES" altLang="es-AR" sz="2400" baseline="-25000" dirty="0">
                <a:solidFill>
                  <a:srgbClr val="0070C0"/>
                </a:solidFill>
              </a:rPr>
              <a:t>2</a:t>
            </a:r>
            <a:r>
              <a:rPr lang="es-ES" altLang="es-AR" sz="2400" dirty="0">
                <a:solidFill>
                  <a:srgbClr val="0070C0"/>
                </a:solidFill>
              </a:rPr>
              <a:t>                       </a:t>
            </a:r>
            <a:r>
              <a:rPr lang="es-ES" altLang="es-AR" sz="2400" dirty="0"/>
              <a:t>1 X 2             </a:t>
            </a:r>
            <a:r>
              <a:rPr lang="es-ES" altLang="es-AR" sz="2400" b="1" dirty="0">
                <a:solidFill>
                  <a:srgbClr val="F74027"/>
                </a:solidFill>
              </a:rPr>
              <a:t>2 ATP</a:t>
            </a:r>
          </a:p>
        </p:txBody>
      </p:sp>
      <p:sp>
        <p:nvSpPr>
          <p:cNvPr id="39943" name="Rectangle 7"/>
          <p:cNvSpPr>
            <a:spLocks noChangeArrowheads="1"/>
          </p:cNvSpPr>
          <p:nvPr/>
        </p:nvSpPr>
        <p:spPr bwMode="auto">
          <a:xfrm>
            <a:off x="685800" y="2708275"/>
            <a:ext cx="6334125" cy="4591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xtLst/>
        </p:spPr>
        <p:txBody>
          <a:bodyPr lIns="90488" tIns="44450" rIns="90488" bIns="44450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" altLang="es-AR" sz="2400" dirty="0">
                <a:solidFill>
                  <a:srgbClr val="0070C0"/>
                </a:solidFill>
              </a:rPr>
              <a:t>1 GTP                                                </a:t>
            </a:r>
            <a:r>
              <a:rPr lang="es-ES" altLang="es-AR" sz="2400" b="1" dirty="0">
                <a:solidFill>
                  <a:srgbClr val="F74027"/>
                </a:solidFill>
              </a:rPr>
              <a:t>1 ATP</a:t>
            </a:r>
          </a:p>
        </p:txBody>
      </p:sp>
      <p:grpSp>
        <p:nvGrpSpPr>
          <p:cNvPr id="39944" name="Group 10"/>
          <p:cNvGrpSpPr>
            <a:grpSpLocks/>
          </p:cNvGrpSpPr>
          <p:nvPr/>
        </p:nvGrpSpPr>
        <p:grpSpPr bwMode="auto">
          <a:xfrm>
            <a:off x="5334000" y="3276600"/>
            <a:ext cx="1838325" cy="530225"/>
            <a:chOff x="3360" y="2064"/>
            <a:chExt cx="1158" cy="334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39947" name="Line 8"/>
            <p:cNvSpPr>
              <a:spLocks noChangeShapeType="1"/>
            </p:cNvSpPr>
            <p:nvPr/>
          </p:nvSpPr>
          <p:spPr bwMode="auto">
            <a:xfrm>
              <a:off x="3360" y="2064"/>
              <a:ext cx="1008" cy="0"/>
            </a:xfrm>
            <a:prstGeom prst="line">
              <a:avLst/>
            </a:prstGeom>
            <a:grpFill/>
            <a:ln w="25400">
              <a:solidFill>
                <a:schemeClr val="tx1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s-AR"/>
            </a:p>
          </p:txBody>
        </p:sp>
        <p:sp>
          <p:nvSpPr>
            <p:cNvPr id="39948" name="Rectangle 9"/>
            <p:cNvSpPr>
              <a:spLocks noChangeArrowheads="1"/>
            </p:cNvSpPr>
            <p:nvPr/>
          </p:nvSpPr>
          <p:spPr bwMode="auto">
            <a:xfrm>
              <a:off x="3552" y="2112"/>
              <a:ext cx="966" cy="28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488" tIns="44450" rIns="90488" bIns="44450">
              <a:spAutoFit/>
            </a:bodyPr>
            <a:lstStyle>
              <a:lvl1pPr>
                <a:spcBef>
                  <a:spcPct val="20000"/>
                </a:spcBef>
                <a:buSzPct val="100000"/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SzPct val="100000"/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SzPct val="100000"/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  <a:buSzTx/>
                <a:buFontTx/>
                <a:buNone/>
              </a:pPr>
              <a:r>
                <a:rPr lang="es-ES" altLang="es-AR" sz="2400" b="1" u="sng">
                  <a:solidFill>
                    <a:srgbClr val="F74027"/>
                  </a:solidFill>
                </a:rPr>
                <a:t>12 ATP</a:t>
              </a:r>
            </a:p>
          </p:txBody>
        </p:sp>
      </p:grpSp>
      <p:sp>
        <p:nvSpPr>
          <p:cNvPr id="39945" name="Rectangle 11"/>
          <p:cNvSpPr>
            <a:spLocks noChangeArrowheads="1"/>
          </p:cNvSpPr>
          <p:nvPr/>
        </p:nvSpPr>
        <p:spPr bwMode="auto">
          <a:xfrm>
            <a:off x="533400" y="3962400"/>
            <a:ext cx="6943725" cy="101309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xtLst/>
        </p:spPr>
        <p:txBody>
          <a:bodyPr lIns="90488" tIns="44450" rIns="90488" bIns="44450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" altLang="es-AR" sz="2400" u="sng" dirty="0"/>
              <a:t>DESHIDROGENACION DE  PIRUVATO</a:t>
            </a:r>
          </a:p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" altLang="es-AR" sz="2400" dirty="0"/>
              <a:t> </a:t>
            </a:r>
            <a:r>
              <a:rPr lang="es-ES" altLang="es-AR" sz="2400" dirty="0">
                <a:solidFill>
                  <a:srgbClr val="0070C0"/>
                </a:solidFill>
              </a:rPr>
              <a:t>1 NADH                        </a:t>
            </a:r>
            <a:r>
              <a:rPr lang="es-ES" altLang="es-AR" sz="2400" dirty="0"/>
              <a:t>1 X 3              </a:t>
            </a:r>
            <a:r>
              <a:rPr lang="es-ES" altLang="es-AR" sz="2400" b="1" dirty="0">
                <a:solidFill>
                  <a:srgbClr val="F74027"/>
                </a:solidFill>
              </a:rPr>
              <a:t>3 ATP</a:t>
            </a:r>
          </a:p>
        </p:txBody>
      </p:sp>
      <p:sp>
        <p:nvSpPr>
          <p:cNvPr id="39946" name="Rectangle 12"/>
          <p:cNvSpPr>
            <a:spLocks noChangeArrowheads="1"/>
          </p:cNvSpPr>
          <p:nvPr/>
        </p:nvSpPr>
        <p:spPr bwMode="auto">
          <a:xfrm>
            <a:off x="381000" y="5334000"/>
            <a:ext cx="7172325" cy="132556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xtLst/>
        </p:spPr>
        <p:txBody>
          <a:bodyPr lIns="90488" tIns="44450" rIns="90488" bIns="44450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" altLang="es-AR" sz="1800" u="sng"/>
              <a:t>1 MOLECULA DE </a:t>
            </a:r>
            <a:r>
              <a:rPr lang="es-ES" altLang="es-AR" sz="1800" u="sng">
                <a:solidFill>
                  <a:srgbClr val="F74027"/>
                </a:solidFill>
              </a:rPr>
              <a:t>GLUCOSA</a:t>
            </a:r>
            <a:r>
              <a:rPr lang="es-ES" altLang="es-AR" sz="1800" u="sng"/>
              <a:t> PRODUCE 2 MOLECULAS DE PIRUVATO (15  +  15  =  </a:t>
            </a:r>
            <a:r>
              <a:rPr lang="es-ES" altLang="es-AR" sz="1800" u="sng">
                <a:solidFill>
                  <a:srgbClr val="F74027"/>
                </a:solidFill>
              </a:rPr>
              <a:t>30 ATP</a:t>
            </a:r>
            <a:r>
              <a:rPr lang="es-ES" altLang="es-AR" sz="1800" u="sng"/>
              <a:t>)  y 2 NADH por sistema lanzadera (2 o 3 ATP c/u) =  </a:t>
            </a:r>
            <a:r>
              <a:rPr lang="es-ES" altLang="es-AR" sz="1800" u="sng">
                <a:solidFill>
                  <a:srgbClr val="F74027"/>
                </a:solidFill>
              </a:rPr>
              <a:t>4 ó 6 ATP</a:t>
            </a:r>
            <a:endParaRPr lang="es-ES" altLang="es-AR" sz="1800" u="sng"/>
          </a:p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" altLang="es-AR" sz="1800" u="sng"/>
              <a:t>TOTAL: 30 ATP + 6 (4) ATP = </a:t>
            </a:r>
            <a:r>
              <a:rPr lang="es-ES" altLang="es-AR" sz="1800" u="sng">
                <a:solidFill>
                  <a:srgbClr val="F74027"/>
                </a:solidFill>
              </a:rPr>
              <a:t>36 ó 38 ATP</a:t>
            </a:r>
          </a:p>
        </p:txBody>
      </p:sp>
    </p:spTree>
    <p:extLst>
      <p:ext uri="{BB962C8B-B14F-4D97-AF65-F5344CB8AC3E}">
        <p14:creationId xmlns:p14="http://schemas.microsoft.com/office/powerpoint/2010/main" val="274317119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ChangeArrowheads="1"/>
          </p:cNvSpPr>
          <p:nvPr/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es-PE" altLang="es-AR" sz="2400">
              <a:latin typeface="Times New Roman" pitchFamily="18" charset="0"/>
            </a:endParaRPr>
          </a:p>
        </p:txBody>
      </p:sp>
      <p:sp>
        <p:nvSpPr>
          <p:cNvPr id="45059" name="Rectangle 3"/>
          <p:cNvSpPr>
            <a:spLocks noChangeArrowheads="1"/>
          </p:cNvSpPr>
          <p:nvPr/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es-PE" altLang="es-AR" sz="2400">
              <a:latin typeface="Times New Roman" pitchFamily="18" charset="0"/>
            </a:endParaRPr>
          </a:p>
        </p:txBody>
      </p:sp>
      <p:sp>
        <p:nvSpPr>
          <p:cNvPr id="45060" name="Rectangle 4"/>
          <p:cNvSpPr>
            <a:spLocks noGrp="1" noChangeArrowheads="1"/>
          </p:cNvSpPr>
          <p:nvPr>
            <p:ph type="title"/>
          </p:nvPr>
        </p:nvSpPr>
        <p:spPr>
          <a:xfrm>
            <a:off x="683568" y="260648"/>
            <a:ext cx="8226425" cy="1139825"/>
          </a:xfrm>
          <a:solidFill>
            <a:schemeClr val="bg1">
              <a:lumMod val="95000"/>
            </a:schemeClr>
          </a:solidFill>
          <a:ln w="12700" cap="flat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s-ES" altLang="es-AR" smtClean="0"/>
              <a:t>VIA DE LAS PENTOSAS</a:t>
            </a:r>
          </a:p>
        </p:txBody>
      </p:sp>
      <p:sp>
        <p:nvSpPr>
          <p:cNvPr id="45061" name="Rectangle 5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8291513" cy="4883150"/>
          </a:xfrm>
          <a:solidFill>
            <a:srgbClr val="DDDDDD"/>
          </a:solidFill>
        </p:spPr>
        <p:txBody>
          <a:bodyPr/>
          <a:lstStyle/>
          <a:p>
            <a:r>
              <a:rPr lang="es-ES" altLang="es-AR" smtClean="0"/>
              <a:t>Tiene lugar en el citoplasma</a:t>
            </a:r>
          </a:p>
          <a:p>
            <a:r>
              <a:rPr lang="es-ES" altLang="es-AR" smtClean="0"/>
              <a:t>No es una vía de producción de ATP</a:t>
            </a:r>
          </a:p>
          <a:p>
            <a:r>
              <a:rPr lang="es-ES" altLang="es-AR" smtClean="0"/>
              <a:t>Sintetiza ribosa-5-fosfato para la síntesis de nucleótidos</a:t>
            </a:r>
          </a:p>
          <a:p>
            <a:r>
              <a:rPr lang="es-ES" altLang="es-AR" smtClean="0"/>
              <a:t>Sintetiza NADPH para la síntesis de ácidos grasos, esteroides, etc.</a:t>
            </a:r>
          </a:p>
          <a:p>
            <a:r>
              <a:rPr lang="es-ES" altLang="es-AR" smtClean="0"/>
              <a:t>Produce intermediarios de la vía glicolítica (gliceraldehído fosfato y fructosa-6-fosfato).</a:t>
            </a:r>
          </a:p>
        </p:txBody>
      </p:sp>
    </p:spTree>
    <p:extLst>
      <p:ext uri="{BB962C8B-B14F-4D97-AF65-F5344CB8AC3E}">
        <p14:creationId xmlns:p14="http://schemas.microsoft.com/office/powerpoint/2010/main" val="113048637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ChangeArrowheads="1"/>
          </p:cNvSpPr>
          <p:nvPr/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es-PE" altLang="es-AR" sz="2400">
              <a:latin typeface="Times New Roman" pitchFamily="18" charset="0"/>
            </a:endParaRPr>
          </a:p>
        </p:txBody>
      </p:sp>
      <p:sp>
        <p:nvSpPr>
          <p:cNvPr id="46083" name="Rectangle 3"/>
          <p:cNvSpPr>
            <a:spLocks noChangeArrowheads="1"/>
          </p:cNvSpPr>
          <p:nvPr/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es-PE" altLang="es-AR" sz="2400">
              <a:latin typeface="Times New Roman" pitchFamily="18" charset="0"/>
            </a:endParaRPr>
          </a:p>
        </p:txBody>
      </p:sp>
      <p:sp>
        <p:nvSpPr>
          <p:cNvPr id="46084" name="Rectangle 4"/>
          <p:cNvSpPr>
            <a:spLocks noGrp="1" noChangeArrowheads="1"/>
          </p:cNvSpPr>
          <p:nvPr>
            <p:ph type="title"/>
          </p:nvPr>
        </p:nvSpPr>
        <p:spPr>
          <a:xfrm>
            <a:off x="458788" y="276225"/>
            <a:ext cx="8226425" cy="1139825"/>
          </a:xfrm>
          <a:solidFill>
            <a:schemeClr val="bg1">
              <a:lumMod val="95000"/>
            </a:schemeClr>
          </a:solidFill>
          <a:ln w="12700" cap="flat">
            <a:solidFill>
              <a:schemeClr val="tx1"/>
            </a:solidFill>
            <a:miter lim="800000"/>
            <a:headEnd/>
            <a:tailEnd/>
          </a:ln>
        </p:spPr>
        <p:txBody>
          <a:bodyPr>
            <a:normAutofit fontScale="90000"/>
          </a:bodyPr>
          <a:lstStyle/>
          <a:p>
            <a:r>
              <a:rPr lang="es-ES" altLang="es-AR" sz="2800" b="1" dirty="0" smtClean="0"/>
              <a:t>CARACTERISTICAS DE LAS REACCIONES DE LA VIA DE LAS PENTOSAS</a:t>
            </a:r>
          </a:p>
        </p:txBody>
      </p:sp>
      <p:sp>
        <p:nvSpPr>
          <p:cNvPr id="46085" name="Rectangle 5"/>
          <p:cNvSpPr>
            <a:spLocks noGrp="1" noChangeArrowheads="1"/>
          </p:cNvSpPr>
          <p:nvPr>
            <p:ph sz="quarter" idx="1"/>
          </p:nvPr>
        </p:nvSpPr>
        <p:spPr>
          <a:xfrm>
            <a:off x="457200" y="2348880"/>
            <a:ext cx="7467600" cy="3412976"/>
          </a:xfrm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r>
              <a:rPr lang="es-ES" altLang="es-AR" dirty="0" smtClean="0"/>
              <a:t>La vía de la pentosas consta de dos fases: Una oxidativa y una no oxidativa</a:t>
            </a:r>
          </a:p>
          <a:p>
            <a:r>
              <a:rPr lang="es-ES" altLang="es-AR" dirty="0" smtClean="0"/>
              <a:t>La reacciones de la vía oxidativa son irreversibles</a:t>
            </a:r>
          </a:p>
          <a:p>
            <a:r>
              <a:rPr lang="es-ES" altLang="es-AR" dirty="0" smtClean="0"/>
              <a:t>Las reacciones de la vía no oxidativa son reversibles</a:t>
            </a:r>
          </a:p>
          <a:p>
            <a:r>
              <a:rPr lang="es-ES" altLang="es-AR" dirty="0" smtClean="0"/>
              <a:t>Según las necesidades de la célula es activa una u otra vía.</a:t>
            </a:r>
          </a:p>
        </p:txBody>
      </p:sp>
    </p:spTree>
    <p:extLst>
      <p:ext uri="{BB962C8B-B14F-4D97-AF65-F5344CB8AC3E}">
        <p14:creationId xmlns:p14="http://schemas.microsoft.com/office/powerpoint/2010/main" val="246139853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107504" y="841350"/>
            <a:ext cx="8640960" cy="55399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s-AR" sz="2400" b="1" u="sng" dirty="0">
                <a:latin typeface="Candara" panose="020E0502030303020204" pitchFamily="34" charset="0"/>
              </a:rPr>
              <a:t>Papel funcional de la </a:t>
            </a:r>
            <a:r>
              <a:rPr lang="es-AR" sz="2400" b="1" u="sng" dirty="0" smtClean="0">
                <a:latin typeface="Candara" panose="020E0502030303020204" pitchFamily="34" charset="0"/>
              </a:rPr>
              <a:t>glucólisis</a:t>
            </a:r>
          </a:p>
          <a:p>
            <a:pPr algn="ctr">
              <a:defRPr/>
            </a:pPr>
            <a:endParaRPr lang="es-AR" sz="2400" b="1" u="sng" dirty="0">
              <a:latin typeface="Candara" panose="020E0502030303020204" pitchFamily="34" charset="0"/>
            </a:endParaRPr>
          </a:p>
          <a:p>
            <a:pPr marL="342900" indent="-342900">
              <a:buFontTx/>
              <a:buChar char="-"/>
              <a:defRPr/>
            </a:pPr>
            <a:r>
              <a:rPr lang="es-AR" b="1" dirty="0" smtClean="0">
                <a:latin typeface="Candara" panose="020E0502030303020204" pitchFamily="34" charset="0"/>
              </a:rPr>
              <a:t>Es </a:t>
            </a:r>
            <a:r>
              <a:rPr lang="es-AR" b="1" dirty="0">
                <a:latin typeface="Candara" panose="020E0502030303020204" pitchFamily="34" charset="0"/>
              </a:rPr>
              <a:t>la principal vía inicial de utilización de la glucosa en todos los tejidos.</a:t>
            </a:r>
          </a:p>
          <a:p>
            <a:pPr marL="342900" indent="-342900">
              <a:buFontTx/>
              <a:buChar char="-"/>
              <a:defRPr/>
            </a:pPr>
            <a:endParaRPr lang="es-AR" b="1" dirty="0">
              <a:latin typeface="Candara" panose="020E0502030303020204" pitchFamily="34" charset="0"/>
            </a:endParaRPr>
          </a:p>
          <a:p>
            <a:pPr marL="342900" indent="-342900">
              <a:buFontTx/>
              <a:buChar char="-"/>
              <a:defRPr/>
            </a:pPr>
            <a:r>
              <a:rPr lang="es-AR" b="1" u="sng" dirty="0">
                <a:latin typeface="Candara" panose="020E0502030303020204" pitchFamily="34" charset="0"/>
              </a:rPr>
              <a:t>En músculo esquelético</a:t>
            </a:r>
            <a:r>
              <a:rPr lang="es-AR" b="1" dirty="0">
                <a:latin typeface="Candara" panose="020E0502030303020204" pitchFamily="34" charset="0"/>
              </a:rPr>
              <a:t>: esta vía genera el ATP necesario para la contracción muscular durante ejercicios intensos.</a:t>
            </a:r>
          </a:p>
          <a:p>
            <a:pPr marL="342900" indent="-342900">
              <a:buFontTx/>
              <a:buChar char="-"/>
              <a:defRPr/>
            </a:pPr>
            <a:endParaRPr lang="es-AR" b="1" dirty="0">
              <a:latin typeface="Candara" panose="020E0502030303020204" pitchFamily="34" charset="0"/>
            </a:endParaRPr>
          </a:p>
          <a:p>
            <a:pPr marL="342900" indent="-342900">
              <a:buFontTx/>
              <a:buChar char="-"/>
              <a:defRPr/>
            </a:pPr>
            <a:r>
              <a:rPr lang="es-AR" b="1" u="sng" dirty="0">
                <a:latin typeface="Candara" panose="020E0502030303020204" pitchFamily="34" charset="0"/>
              </a:rPr>
              <a:t>En tejido adiposo</a:t>
            </a:r>
            <a:r>
              <a:rPr lang="es-AR" b="1" dirty="0">
                <a:latin typeface="Candara" panose="020E0502030303020204" pitchFamily="34" charset="0"/>
              </a:rPr>
              <a:t>: especializado en almacenar </a:t>
            </a:r>
            <a:r>
              <a:rPr lang="es-AR" b="1" dirty="0" err="1">
                <a:latin typeface="Candara" panose="020E0502030303020204" pitchFamily="34" charset="0"/>
              </a:rPr>
              <a:t>triacilglicéridos</a:t>
            </a:r>
            <a:r>
              <a:rPr lang="es-AR" b="1" dirty="0">
                <a:latin typeface="Candara" panose="020E0502030303020204" pitchFamily="34" charset="0"/>
              </a:rPr>
              <a:t>, la función de la glicólisis es proveer de DHAP, precursora del glicerol-fosfato necesario para la síntesis de aquéllos.</a:t>
            </a:r>
          </a:p>
          <a:p>
            <a:pPr marL="342900" indent="-342900">
              <a:buFontTx/>
              <a:buChar char="-"/>
              <a:defRPr/>
            </a:pPr>
            <a:endParaRPr lang="es-AR" b="1" dirty="0">
              <a:latin typeface="Candara" panose="020E0502030303020204" pitchFamily="34" charset="0"/>
            </a:endParaRPr>
          </a:p>
          <a:p>
            <a:pPr marL="342900" indent="-342900">
              <a:buFontTx/>
              <a:buChar char="-"/>
              <a:defRPr/>
            </a:pPr>
            <a:r>
              <a:rPr lang="es-AR" b="1" u="sng" dirty="0">
                <a:latin typeface="Candara" panose="020E0502030303020204" pitchFamily="34" charset="0"/>
              </a:rPr>
              <a:t>En Glóbulos rojos</a:t>
            </a:r>
            <a:r>
              <a:rPr lang="es-AR" b="1" dirty="0">
                <a:latin typeface="Candara" panose="020E0502030303020204" pitchFamily="34" charset="0"/>
              </a:rPr>
              <a:t>: que no tienen mitocondrias, no se genera ATP por vías oxidativas. Dependen enteramente de la glucólisis para generar ATP. El 2,3-bifosfoglicerato, importante modulador de la hemoglobina (disminuye la afinidad de </a:t>
            </a:r>
            <a:r>
              <a:rPr lang="es-AR" b="1" dirty="0" err="1">
                <a:latin typeface="Candara" panose="020E0502030303020204" pitchFamily="34" charset="0"/>
              </a:rPr>
              <a:t>Hb</a:t>
            </a:r>
            <a:r>
              <a:rPr lang="es-AR" b="1" dirty="0">
                <a:latin typeface="Candara" panose="020E0502030303020204" pitchFamily="34" charset="0"/>
              </a:rPr>
              <a:t> por el oxigeno, permitiendo así que este sea transferido a los tejidos), se genera a partir de un intermediario de la vía glicolítica: el 1,3-bifosfoglicerato</a:t>
            </a:r>
            <a:r>
              <a:rPr lang="es-AR" b="1" dirty="0" smtClean="0">
                <a:latin typeface="Candara" panose="020E0502030303020204" pitchFamily="34" charset="0"/>
              </a:rPr>
              <a:t>.</a:t>
            </a:r>
          </a:p>
          <a:p>
            <a:pPr marL="342900" indent="-342900">
              <a:buFontTx/>
              <a:buChar char="-"/>
              <a:defRPr/>
            </a:pPr>
            <a:endParaRPr lang="es-AR" b="1" dirty="0">
              <a:latin typeface="Candara" panose="020E0502030303020204" pitchFamily="34" charset="0"/>
            </a:endParaRPr>
          </a:p>
          <a:p>
            <a:pPr marL="342900" indent="-342900">
              <a:buFontTx/>
              <a:buChar char="-"/>
              <a:defRPr/>
            </a:pPr>
            <a:r>
              <a:rPr lang="es-AR" b="1" u="sng" dirty="0" smtClean="0">
                <a:latin typeface="Candara" panose="020E0502030303020204" pitchFamily="34" charset="0"/>
              </a:rPr>
              <a:t>En cerebro</a:t>
            </a:r>
            <a:r>
              <a:rPr lang="es-AR" b="1" dirty="0" smtClean="0">
                <a:latin typeface="Candara" panose="020E0502030303020204" pitchFamily="34" charset="0"/>
              </a:rPr>
              <a:t>: sólo obtiene energía por degradación de glucosa, en ayunos prolongados se adapta a utilizar cuerpos cetónicos.</a:t>
            </a:r>
          </a:p>
        </p:txBody>
      </p:sp>
    </p:spTree>
    <p:extLst>
      <p:ext uri="{BB962C8B-B14F-4D97-AF65-F5344CB8AC3E}">
        <p14:creationId xmlns:p14="http://schemas.microsoft.com/office/powerpoint/2010/main" val="3385782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ChangeArrowheads="1"/>
          </p:cNvSpPr>
          <p:nvPr/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es-PE" altLang="es-AR" sz="2400">
              <a:latin typeface="Times New Roman" pitchFamily="18" charset="0"/>
            </a:endParaRPr>
          </a:p>
        </p:txBody>
      </p:sp>
      <p:sp>
        <p:nvSpPr>
          <p:cNvPr id="47107" name="Rectangle 3"/>
          <p:cNvSpPr>
            <a:spLocks noChangeArrowheads="1"/>
          </p:cNvSpPr>
          <p:nvPr/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es-PE" altLang="es-AR" sz="2400">
              <a:latin typeface="Times New Roman" pitchFamily="18" charset="0"/>
            </a:endParaRPr>
          </a:p>
        </p:txBody>
      </p:sp>
      <p:sp>
        <p:nvSpPr>
          <p:cNvPr id="47108" name="Rectangle 4"/>
          <p:cNvSpPr>
            <a:spLocks noGrp="1" noChangeArrowheads="1"/>
          </p:cNvSpPr>
          <p:nvPr>
            <p:ph type="title"/>
          </p:nvPr>
        </p:nvSpPr>
        <p:spPr>
          <a:xfrm>
            <a:off x="458788" y="276225"/>
            <a:ext cx="8226425" cy="1139825"/>
          </a:xfrm>
          <a:solidFill>
            <a:schemeClr val="bg1">
              <a:lumMod val="95000"/>
            </a:schemeClr>
          </a:solidFill>
          <a:ln w="12700" cap="flat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s-ES" altLang="es-AR" sz="3200" b="1" dirty="0" smtClean="0"/>
              <a:t>REACCIONES DE LA FASE OXIDATIVA</a:t>
            </a:r>
          </a:p>
        </p:txBody>
      </p:sp>
      <p:pic>
        <p:nvPicPr>
          <p:cNvPr id="47109" name="Picture 5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557338"/>
            <a:ext cx="4752975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10" name="Picture 6"/>
          <p:cNvPicPr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338" y="3933825"/>
            <a:ext cx="1512887" cy="250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11" name="Rectangle 7"/>
          <p:cNvSpPr>
            <a:spLocks noChangeArrowheads="1"/>
          </p:cNvSpPr>
          <p:nvPr/>
        </p:nvSpPr>
        <p:spPr bwMode="auto">
          <a:xfrm>
            <a:off x="228600" y="3657600"/>
            <a:ext cx="2219325" cy="363538"/>
          </a:xfrm>
          <a:prstGeom prst="rect">
            <a:avLst/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" altLang="es-AR" sz="1800" b="1"/>
              <a:t>Glucosa-6-fosfato</a:t>
            </a:r>
          </a:p>
        </p:txBody>
      </p:sp>
      <p:sp>
        <p:nvSpPr>
          <p:cNvPr id="47112" name="Rectangle 8"/>
          <p:cNvSpPr>
            <a:spLocks noChangeArrowheads="1"/>
          </p:cNvSpPr>
          <p:nvPr/>
        </p:nvSpPr>
        <p:spPr bwMode="auto">
          <a:xfrm>
            <a:off x="2771775" y="3644900"/>
            <a:ext cx="2676525" cy="363538"/>
          </a:xfrm>
          <a:prstGeom prst="rect">
            <a:avLst/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" altLang="es-AR" sz="1800" b="1"/>
              <a:t>6-fosfogluconolactona</a:t>
            </a:r>
          </a:p>
        </p:txBody>
      </p:sp>
      <p:sp>
        <p:nvSpPr>
          <p:cNvPr id="47113" name="Rectangle 9"/>
          <p:cNvSpPr>
            <a:spLocks noChangeArrowheads="1"/>
          </p:cNvSpPr>
          <p:nvPr/>
        </p:nvSpPr>
        <p:spPr bwMode="auto">
          <a:xfrm>
            <a:off x="1619250" y="2420938"/>
            <a:ext cx="1943100" cy="577850"/>
          </a:xfrm>
          <a:prstGeom prst="rect">
            <a:avLst/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" altLang="es-AR" sz="1600" b="1" i="1">
                <a:solidFill>
                  <a:srgbClr val="DC425C"/>
                </a:solidFill>
              </a:rPr>
              <a:t>Glucosa-6-fosfato deshidrogenasa</a:t>
            </a:r>
          </a:p>
        </p:txBody>
      </p:sp>
      <p:pic>
        <p:nvPicPr>
          <p:cNvPr id="47114" name="Picture 10"/>
          <p:cNvPicPr>
            <a:picLocks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1484313"/>
            <a:ext cx="1763713" cy="230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15" name="Line 11"/>
          <p:cNvSpPr>
            <a:spLocks noChangeShapeType="1"/>
          </p:cNvSpPr>
          <p:nvPr/>
        </p:nvSpPr>
        <p:spPr bwMode="auto">
          <a:xfrm>
            <a:off x="4876800" y="2743200"/>
            <a:ext cx="11430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pic>
        <p:nvPicPr>
          <p:cNvPr id="47116" name="Picture 12"/>
          <p:cNvPicPr>
            <a:picLocks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4076700"/>
            <a:ext cx="1584325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17" name="Line 13"/>
          <p:cNvSpPr>
            <a:spLocks noChangeShapeType="1"/>
          </p:cNvSpPr>
          <p:nvPr/>
        </p:nvSpPr>
        <p:spPr bwMode="auto">
          <a:xfrm>
            <a:off x="2667000" y="5334000"/>
            <a:ext cx="22098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47118" name="Rectangle 14"/>
          <p:cNvSpPr>
            <a:spLocks noChangeArrowheads="1"/>
          </p:cNvSpPr>
          <p:nvPr/>
        </p:nvSpPr>
        <p:spPr bwMode="auto">
          <a:xfrm>
            <a:off x="2209800" y="4692650"/>
            <a:ext cx="923925" cy="336550"/>
          </a:xfrm>
          <a:prstGeom prst="rect">
            <a:avLst/>
          </a:prstGeom>
          <a:solidFill>
            <a:srgbClr val="F2B6C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" altLang="es-AR" sz="1600" b="1"/>
              <a:t>NADP</a:t>
            </a:r>
            <a:r>
              <a:rPr lang="es-ES" altLang="es-AR" sz="1600" b="1" baseline="30000"/>
              <a:t>+</a:t>
            </a:r>
          </a:p>
        </p:txBody>
      </p:sp>
      <p:sp>
        <p:nvSpPr>
          <p:cNvPr id="47119" name="Rectangle 15"/>
          <p:cNvSpPr>
            <a:spLocks noChangeArrowheads="1"/>
          </p:cNvSpPr>
          <p:nvPr/>
        </p:nvSpPr>
        <p:spPr bwMode="auto">
          <a:xfrm>
            <a:off x="2971800" y="4692650"/>
            <a:ext cx="1455738" cy="333375"/>
          </a:xfrm>
          <a:prstGeom prst="rect">
            <a:avLst/>
          </a:prstGeom>
          <a:solidFill>
            <a:srgbClr val="F2B6C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" altLang="es-AR" sz="1600" b="1"/>
              <a:t>NADPH + H</a:t>
            </a:r>
            <a:r>
              <a:rPr lang="es-ES" altLang="es-AR" sz="1600" b="1" baseline="30000"/>
              <a:t>+</a:t>
            </a:r>
          </a:p>
        </p:txBody>
      </p:sp>
      <p:sp>
        <p:nvSpPr>
          <p:cNvPr id="47120" name="Freeform 16"/>
          <p:cNvSpPr>
            <a:spLocks/>
          </p:cNvSpPr>
          <p:nvPr/>
        </p:nvSpPr>
        <p:spPr bwMode="auto">
          <a:xfrm>
            <a:off x="2667000" y="5029200"/>
            <a:ext cx="673100" cy="230188"/>
          </a:xfrm>
          <a:custGeom>
            <a:avLst/>
            <a:gdLst>
              <a:gd name="T0" fmla="*/ 2147483647 w 424"/>
              <a:gd name="T1" fmla="*/ 2147483647 h 145"/>
              <a:gd name="T2" fmla="*/ 2147483647 w 424"/>
              <a:gd name="T3" fmla="*/ 2147483647 h 145"/>
              <a:gd name="T4" fmla="*/ 2147483647 w 424"/>
              <a:gd name="T5" fmla="*/ 2147483647 h 145"/>
              <a:gd name="T6" fmla="*/ 2147483647 w 424"/>
              <a:gd name="T7" fmla="*/ 2147483647 h 145"/>
              <a:gd name="T8" fmla="*/ 2147483647 w 424"/>
              <a:gd name="T9" fmla="*/ 2147483647 h 145"/>
              <a:gd name="T10" fmla="*/ 2147483647 w 424"/>
              <a:gd name="T11" fmla="*/ 2147483647 h 145"/>
              <a:gd name="T12" fmla="*/ 2147483647 w 424"/>
              <a:gd name="T13" fmla="*/ 2147483647 h 145"/>
              <a:gd name="T14" fmla="*/ 2147483647 w 424"/>
              <a:gd name="T15" fmla="*/ 2147483647 h 145"/>
              <a:gd name="T16" fmla="*/ 2147483647 w 424"/>
              <a:gd name="T17" fmla="*/ 2147483647 h 145"/>
              <a:gd name="T18" fmla="*/ 2147483647 w 424"/>
              <a:gd name="T19" fmla="*/ 2147483647 h 145"/>
              <a:gd name="T20" fmla="*/ 2147483647 w 424"/>
              <a:gd name="T21" fmla="*/ 2147483647 h 145"/>
              <a:gd name="T22" fmla="*/ 2147483647 w 424"/>
              <a:gd name="T23" fmla="*/ 2147483647 h 145"/>
              <a:gd name="T24" fmla="*/ 2147483647 w 424"/>
              <a:gd name="T25" fmla="*/ 2147483647 h 145"/>
              <a:gd name="T26" fmla="*/ 2147483647 w 424"/>
              <a:gd name="T27" fmla="*/ 2147483647 h 145"/>
              <a:gd name="T28" fmla="*/ 2147483647 w 424"/>
              <a:gd name="T29" fmla="*/ 2147483647 h 145"/>
              <a:gd name="T30" fmla="*/ 2147483647 w 424"/>
              <a:gd name="T31" fmla="*/ 2147483647 h 145"/>
              <a:gd name="T32" fmla="*/ 2147483647 w 424"/>
              <a:gd name="T33" fmla="*/ 2147483647 h 145"/>
              <a:gd name="T34" fmla="*/ 2147483647 w 424"/>
              <a:gd name="T35" fmla="*/ 2147483647 h 145"/>
              <a:gd name="T36" fmla="*/ 2147483647 w 424"/>
              <a:gd name="T37" fmla="*/ 2147483647 h 145"/>
              <a:gd name="T38" fmla="*/ 2147483647 w 424"/>
              <a:gd name="T39" fmla="*/ 2147483647 h 145"/>
              <a:gd name="T40" fmla="*/ 2147483647 w 424"/>
              <a:gd name="T41" fmla="*/ 2147483647 h 145"/>
              <a:gd name="T42" fmla="*/ 2147483647 w 424"/>
              <a:gd name="T43" fmla="*/ 2147483647 h 145"/>
              <a:gd name="T44" fmla="*/ 2147483647 w 424"/>
              <a:gd name="T45" fmla="*/ 2147483647 h 145"/>
              <a:gd name="T46" fmla="*/ 2147483647 w 424"/>
              <a:gd name="T47" fmla="*/ 2147483647 h 145"/>
              <a:gd name="T48" fmla="*/ 2147483647 w 424"/>
              <a:gd name="T49" fmla="*/ 2147483647 h 145"/>
              <a:gd name="T50" fmla="*/ 2147483647 w 424"/>
              <a:gd name="T51" fmla="*/ 2147483647 h 145"/>
              <a:gd name="T52" fmla="*/ 2147483647 w 424"/>
              <a:gd name="T53" fmla="*/ 2147483647 h 145"/>
              <a:gd name="T54" fmla="*/ 2147483647 w 424"/>
              <a:gd name="T55" fmla="*/ 2147483647 h 145"/>
              <a:gd name="T56" fmla="*/ 2147483647 w 424"/>
              <a:gd name="T57" fmla="*/ 2147483647 h 145"/>
              <a:gd name="T58" fmla="*/ 2147483647 w 424"/>
              <a:gd name="T59" fmla="*/ 2147483647 h 145"/>
              <a:gd name="T60" fmla="*/ 2147483647 w 424"/>
              <a:gd name="T61" fmla="*/ 2147483647 h 145"/>
              <a:gd name="T62" fmla="*/ 2147483647 w 424"/>
              <a:gd name="T63" fmla="*/ 2147483647 h 145"/>
              <a:gd name="T64" fmla="*/ 2147483647 w 424"/>
              <a:gd name="T65" fmla="*/ 2147483647 h 145"/>
              <a:gd name="T66" fmla="*/ 2147483647 w 424"/>
              <a:gd name="T67" fmla="*/ 2147483647 h 145"/>
              <a:gd name="T68" fmla="*/ 2147483647 w 424"/>
              <a:gd name="T69" fmla="*/ 2147483647 h 145"/>
              <a:gd name="T70" fmla="*/ 2147483647 w 424"/>
              <a:gd name="T71" fmla="*/ 2147483647 h 145"/>
              <a:gd name="T72" fmla="*/ 2147483647 w 424"/>
              <a:gd name="T73" fmla="*/ 2147483647 h 145"/>
              <a:gd name="T74" fmla="*/ 2147483647 w 424"/>
              <a:gd name="T75" fmla="*/ 2147483647 h 145"/>
              <a:gd name="T76" fmla="*/ 2147483647 w 424"/>
              <a:gd name="T77" fmla="*/ 2147483647 h 145"/>
              <a:gd name="T78" fmla="*/ 0 w 424"/>
              <a:gd name="T79" fmla="*/ 0 h 145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424"/>
              <a:gd name="T121" fmla="*/ 0 h 145"/>
              <a:gd name="T122" fmla="*/ 424 w 424"/>
              <a:gd name="T123" fmla="*/ 145 h 145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424" h="145">
                <a:moveTo>
                  <a:pt x="0" y="0"/>
                </a:moveTo>
                <a:lnTo>
                  <a:pt x="1" y="15"/>
                </a:lnTo>
                <a:lnTo>
                  <a:pt x="3" y="29"/>
                </a:lnTo>
                <a:lnTo>
                  <a:pt x="7" y="43"/>
                </a:lnTo>
                <a:lnTo>
                  <a:pt x="12" y="56"/>
                </a:lnTo>
                <a:lnTo>
                  <a:pt x="18" y="69"/>
                </a:lnTo>
                <a:lnTo>
                  <a:pt x="26" y="81"/>
                </a:lnTo>
                <a:lnTo>
                  <a:pt x="35" y="92"/>
                </a:lnTo>
                <a:lnTo>
                  <a:pt x="39" y="97"/>
                </a:lnTo>
                <a:lnTo>
                  <a:pt x="44" y="102"/>
                </a:lnTo>
                <a:lnTo>
                  <a:pt x="50" y="107"/>
                </a:lnTo>
                <a:lnTo>
                  <a:pt x="55" y="111"/>
                </a:lnTo>
                <a:lnTo>
                  <a:pt x="61" y="116"/>
                </a:lnTo>
                <a:lnTo>
                  <a:pt x="66" y="120"/>
                </a:lnTo>
                <a:lnTo>
                  <a:pt x="73" y="123"/>
                </a:lnTo>
                <a:lnTo>
                  <a:pt x="79" y="127"/>
                </a:lnTo>
                <a:lnTo>
                  <a:pt x="85" y="130"/>
                </a:lnTo>
                <a:lnTo>
                  <a:pt x="92" y="133"/>
                </a:lnTo>
                <a:lnTo>
                  <a:pt x="99" y="135"/>
                </a:lnTo>
                <a:lnTo>
                  <a:pt x="107" y="138"/>
                </a:lnTo>
                <a:lnTo>
                  <a:pt x="113" y="140"/>
                </a:lnTo>
                <a:lnTo>
                  <a:pt x="121" y="141"/>
                </a:lnTo>
                <a:lnTo>
                  <a:pt x="128" y="142"/>
                </a:lnTo>
                <a:lnTo>
                  <a:pt x="136" y="143"/>
                </a:lnTo>
                <a:lnTo>
                  <a:pt x="144" y="144"/>
                </a:lnTo>
                <a:lnTo>
                  <a:pt x="151" y="144"/>
                </a:lnTo>
                <a:lnTo>
                  <a:pt x="238" y="144"/>
                </a:lnTo>
                <a:lnTo>
                  <a:pt x="250" y="144"/>
                </a:lnTo>
                <a:lnTo>
                  <a:pt x="262" y="142"/>
                </a:lnTo>
                <a:lnTo>
                  <a:pt x="273" y="140"/>
                </a:lnTo>
                <a:lnTo>
                  <a:pt x="284" y="137"/>
                </a:lnTo>
                <a:lnTo>
                  <a:pt x="295" y="133"/>
                </a:lnTo>
                <a:lnTo>
                  <a:pt x="305" y="129"/>
                </a:lnTo>
                <a:lnTo>
                  <a:pt x="315" y="124"/>
                </a:lnTo>
                <a:lnTo>
                  <a:pt x="325" y="118"/>
                </a:lnTo>
                <a:lnTo>
                  <a:pt x="334" y="111"/>
                </a:lnTo>
                <a:lnTo>
                  <a:pt x="343" y="104"/>
                </a:lnTo>
                <a:lnTo>
                  <a:pt x="351" y="96"/>
                </a:lnTo>
                <a:lnTo>
                  <a:pt x="358" y="87"/>
                </a:lnTo>
                <a:lnTo>
                  <a:pt x="364" y="78"/>
                </a:lnTo>
                <a:lnTo>
                  <a:pt x="370" y="69"/>
                </a:lnTo>
                <a:lnTo>
                  <a:pt x="376" y="59"/>
                </a:lnTo>
                <a:lnTo>
                  <a:pt x="380" y="48"/>
                </a:lnTo>
                <a:lnTo>
                  <a:pt x="423" y="48"/>
                </a:lnTo>
                <a:lnTo>
                  <a:pt x="346" y="0"/>
                </a:lnTo>
                <a:lnTo>
                  <a:pt x="251" y="48"/>
                </a:lnTo>
                <a:lnTo>
                  <a:pt x="294" y="48"/>
                </a:lnTo>
                <a:lnTo>
                  <a:pt x="290" y="56"/>
                </a:lnTo>
                <a:lnTo>
                  <a:pt x="287" y="64"/>
                </a:lnTo>
                <a:lnTo>
                  <a:pt x="283" y="71"/>
                </a:lnTo>
                <a:lnTo>
                  <a:pt x="278" y="78"/>
                </a:lnTo>
                <a:lnTo>
                  <a:pt x="273" y="85"/>
                </a:lnTo>
                <a:lnTo>
                  <a:pt x="268" y="92"/>
                </a:lnTo>
                <a:lnTo>
                  <a:pt x="262" y="98"/>
                </a:lnTo>
                <a:lnTo>
                  <a:pt x="256" y="104"/>
                </a:lnTo>
                <a:lnTo>
                  <a:pt x="249" y="110"/>
                </a:lnTo>
                <a:lnTo>
                  <a:pt x="242" y="115"/>
                </a:lnTo>
                <a:lnTo>
                  <a:pt x="235" y="120"/>
                </a:lnTo>
                <a:lnTo>
                  <a:pt x="227" y="125"/>
                </a:lnTo>
                <a:lnTo>
                  <a:pt x="219" y="129"/>
                </a:lnTo>
                <a:lnTo>
                  <a:pt x="211" y="132"/>
                </a:lnTo>
                <a:lnTo>
                  <a:pt x="203" y="135"/>
                </a:lnTo>
                <a:lnTo>
                  <a:pt x="194" y="138"/>
                </a:lnTo>
                <a:lnTo>
                  <a:pt x="182" y="134"/>
                </a:lnTo>
                <a:lnTo>
                  <a:pt x="171" y="129"/>
                </a:lnTo>
                <a:lnTo>
                  <a:pt x="160" y="124"/>
                </a:lnTo>
                <a:lnTo>
                  <a:pt x="151" y="118"/>
                </a:lnTo>
                <a:lnTo>
                  <a:pt x="141" y="111"/>
                </a:lnTo>
                <a:lnTo>
                  <a:pt x="132" y="103"/>
                </a:lnTo>
                <a:lnTo>
                  <a:pt x="123" y="95"/>
                </a:lnTo>
                <a:lnTo>
                  <a:pt x="116" y="86"/>
                </a:lnTo>
                <a:lnTo>
                  <a:pt x="109" y="77"/>
                </a:lnTo>
                <a:lnTo>
                  <a:pt x="104" y="67"/>
                </a:lnTo>
                <a:lnTo>
                  <a:pt x="98" y="57"/>
                </a:lnTo>
                <a:lnTo>
                  <a:pt x="94" y="46"/>
                </a:lnTo>
                <a:lnTo>
                  <a:pt x="91" y="35"/>
                </a:lnTo>
                <a:lnTo>
                  <a:pt x="88" y="24"/>
                </a:lnTo>
                <a:lnTo>
                  <a:pt x="87" y="12"/>
                </a:lnTo>
                <a:lnTo>
                  <a:pt x="86" y="0"/>
                </a:lnTo>
                <a:lnTo>
                  <a:pt x="0" y="0"/>
                </a:lnTo>
              </a:path>
            </a:pathLst>
          </a:custGeom>
          <a:solidFill>
            <a:srgbClr val="F2B6C0"/>
          </a:solidFill>
          <a:ln w="12700" cap="rnd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AR"/>
          </a:p>
        </p:txBody>
      </p:sp>
      <p:sp>
        <p:nvSpPr>
          <p:cNvPr id="47121" name="Oval 17"/>
          <p:cNvSpPr>
            <a:spLocks noChangeArrowheads="1"/>
          </p:cNvSpPr>
          <p:nvPr/>
        </p:nvSpPr>
        <p:spPr bwMode="auto">
          <a:xfrm>
            <a:off x="4140200" y="4868863"/>
            <a:ext cx="758825" cy="377825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4450" rIns="90488" bIns="44450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r>
              <a:rPr lang="es-ES" altLang="es-AR" sz="1800" b="1"/>
              <a:t>CO</a:t>
            </a:r>
            <a:r>
              <a:rPr lang="es-ES" altLang="es-AR" sz="1800" b="1" baseline="-25000"/>
              <a:t>2</a:t>
            </a:r>
          </a:p>
        </p:txBody>
      </p:sp>
      <p:sp>
        <p:nvSpPr>
          <p:cNvPr id="47122" name="Rectangle 18"/>
          <p:cNvSpPr>
            <a:spLocks noChangeArrowheads="1"/>
          </p:cNvSpPr>
          <p:nvPr/>
        </p:nvSpPr>
        <p:spPr bwMode="auto">
          <a:xfrm>
            <a:off x="6319838" y="3429000"/>
            <a:ext cx="2066925" cy="363538"/>
          </a:xfrm>
          <a:prstGeom prst="rect">
            <a:avLst/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  <a:buSzTx/>
              <a:buFontTx/>
              <a:buNone/>
            </a:pPr>
            <a:r>
              <a:rPr lang="es-ES" altLang="es-AR" sz="1800" b="1"/>
              <a:t>6-fosfogluconato</a:t>
            </a:r>
          </a:p>
        </p:txBody>
      </p:sp>
      <p:sp>
        <p:nvSpPr>
          <p:cNvPr id="47123" name="Rectangle 19"/>
          <p:cNvSpPr>
            <a:spLocks noChangeArrowheads="1"/>
          </p:cNvSpPr>
          <p:nvPr/>
        </p:nvSpPr>
        <p:spPr bwMode="auto">
          <a:xfrm>
            <a:off x="468313" y="6237288"/>
            <a:ext cx="2066925" cy="363537"/>
          </a:xfrm>
          <a:prstGeom prst="rect">
            <a:avLst/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  <a:buSzTx/>
              <a:buFontTx/>
              <a:buNone/>
            </a:pPr>
            <a:r>
              <a:rPr lang="es-ES" altLang="es-AR" sz="1800" b="1"/>
              <a:t>6-fosfogluconato</a:t>
            </a:r>
          </a:p>
        </p:txBody>
      </p:sp>
      <p:sp>
        <p:nvSpPr>
          <p:cNvPr id="47124" name="Rectangle 20"/>
          <p:cNvSpPr>
            <a:spLocks noChangeArrowheads="1"/>
          </p:cNvSpPr>
          <p:nvPr/>
        </p:nvSpPr>
        <p:spPr bwMode="auto">
          <a:xfrm>
            <a:off x="2514600" y="5410200"/>
            <a:ext cx="2219325" cy="638175"/>
          </a:xfrm>
          <a:prstGeom prst="rect">
            <a:avLst/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" altLang="es-AR" sz="1800" b="1" i="1">
                <a:solidFill>
                  <a:srgbClr val="DC425C"/>
                </a:solidFill>
              </a:rPr>
              <a:t>6-fosfogluconato deshidrogenasa</a:t>
            </a:r>
          </a:p>
        </p:txBody>
      </p:sp>
      <p:sp>
        <p:nvSpPr>
          <p:cNvPr id="47125" name="Line 21"/>
          <p:cNvSpPr>
            <a:spLocks noChangeShapeType="1"/>
          </p:cNvSpPr>
          <p:nvPr/>
        </p:nvSpPr>
        <p:spPr bwMode="auto">
          <a:xfrm flipV="1">
            <a:off x="3810000" y="5105400"/>
            <a:ext cx="304800" cy="1524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47126" name="Rectangle 22"/>
          <p:cNvSpPr>
            <a:spLocks noChangeArrowheads="1"/>
          </p:cNvSpPr>
          <p:nvPr/>
        </p:nvSpPr>
        <p:spPr bwMode="auto">
          <a:xfrm>
            <a:off x="4716463" y="6092825"/>
            <a:ext cx="2297112" cy="363538"/>
          </a:xfrm>
          <a:prstGeom prst="rect">
            <a:avLst/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  <a:buSzTx/>
              <a:buFontTx/>
              <a:buNone/>
            </a:pPr>
            <a:r>
              <a:rPr lang="es-ES" altLang="es-AR" sz="1800" b="1"/>
              <a:t>Ribulosa 5-fosfato</a:t>
            </a:r>
          </a:p>
        </p:txBody>
      </p:sp>
      <p:sp>
        <p:nvSpPr>
          <p:cNvPr id="47127" name="Line 23"/>
          <p:cNvSpPr>
            <a:spLocks noChangeShapeType="1"/>
          </p:cNvSpPr>
          <p:nvPr/>
        </p:nvSpPr>
        <p:spPr bwMode="auto">
          <a:xfrm>
            <a:off x="6248400" y="5105400"/>
            <a:ext cx="12192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47128" name="Rectangle 24"/>
          <p:cNvSpPr>
            <a:spLocks noChangeArrowheads="1"/>
          </p:cNvSpPr>
          <p:nvPr/>
        </p:nvSpPr>
        <p:spPr bwMode="auto">
          <a:xfrm>
            <a:off x="7697788" y="4802188"/>
            <a:ext cx="1292225" cy="650875"/>
          </a:xfrm>
          <a:prstGeom prst="rect">
            <a:avLst/>
          </a:prstGeom>
          <a:solidFill>
            <a:srgbClr val="DDDDDD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  <a:buSzTx/>
              <a:buFontTx/>
              <a:buNone/>
            </a:pPr>
            <a:r>
              <a:rPr lang="es-ES" altLang="es-AR" sz="1800" b="1" u="sng">
                <a:solidFill>
                  <a:schemeClr val="accent2"/>
                </a:solidFill>
              </a:rPr>
              <a:t>Ribosa-5-fosfato</a:t>
            </a:r>
          </a:p>
        </p:txBody>
      </p:sp>
      <p:sp>
        <p:nvSpPr>
          <p:cNvPr id="47129" name="Rectangle 25"/>
          <p:cNvSpPr>
            <a:spLocks noChangeArrowheads="1"/>
          </p:cNvSpPr>
          <p:nvPr/>
        </p:nvSpPr>
        <p:spPr bwMode="auto">
          <a:xfrm>
            <a:off x="6248400" y="5181600"/>
            <a:ext cx="1457325" cy="581025"/>
          </a:xfrm>
          <a:prstGeom prst="rect">
            <a:avLst/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" altLang="es-AR" sz="1600" b="1" i="1">
                <a:solidFill>
                  <a:srgbClr val="DC425C"/>
                </a:solidFill>
              </a:rPr>
              <a:t>Ribulosa-5-P isomerasa</a:t>
            </a:r>
          </a:p>
        </p:txBody>
      </p:sp>
      <p:sp>
        <p:nvSpPr>
          <p:cNvPr id="47130" name="Rectangle 26"/>
          <p:cNvSpPr>
            <a:spLocks noChangeArrowheads="1"/>
          </p:cNvSpPr>
          <p:nvPr/>
        </p:nvSpPr>
        <p:spPr bwMode="auto">
          <a:xfrm>
            <a:off x="4716463" y="2895600"/>
            <a:ext cx="1541462" cy="363538"/>
          </a:xfrm>
          <a:prstGeom prst="rect">
            <a:avLst/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" altLang="es-AR" sz="1800" b="1" i="1">
                <a:solidFill>
                  <a:srgbClr val="DC425C"/>
                </a:solidFill>
              </a:rPr>
              <a:t>Lactonasa</a:t>
            </a:r>
          </a:p>
        </p:txBody>
      </p:sp>
      <p:sp>
        <p:nvSpPr>
          <p:cNvPr id="47131" name="Rectangle 27"/>
          <p:cNvSpPr>
            <a:spLocks noChangeArrowheads="1"/>
          </p:cNvSpPr>
          <p:nvPr/>
        </p:nvSpPr>
        <p:spPr bwMode="auto">
          <a:xfrm>
            <a:off x="2060575" y="2079625"/>
            <a:ext cx="1143000" cy="269875"/>
          </a:xfrm>
          <a:prstGeom prst="rect">
            <a:avLst/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es-PE" altLang="es-AR" sz="2400">
              <a:latin typeface="Times New Roman" pitchFamily="18" charset="0"/>
            </a:endParaRPr>
          </a:p>
        </p:txBody>
      </p:sp>
      <p:grpSp>
        <p:nvGrpSpPr>
          <p:cNvPr id="47132" name="Group 31"/>
          <p:cNvGrpSpPr>
            <a:grpSpLocks/>
          </p:cNvGrpSpPr>
          <p:nvPr/>
        </p:nvGrpSpPr>
        <p:grpSpPr bwMode="auto">
          <a:xfrm>
            <a:off x="1852613" y="1700213"/>
            <a:ext cx="2143125" cy="566737"/>
            <a:chOff x="912" y="1222"/>
            <a:chExt cx="1350" cy="357"/>
          </a:xfrm>
        </p:grpSpPr>
        <p:sp>
          <p:nvSpPr>
            <p:cNvPr id="47133" name="Rectangle 28"/>
            <p:cNvSpPr>
              <a:spLocks noChangeArrowheads="1"/>
            </p:cNvSpPr>
            <p:nvPr/>
          </p:nvSpPr>
          <p:spPr bwMode="auto">
            <a:xfrm>
              <a:off x="912" y="1222"/>
              <a:ext cx="582" cy="210"/>
            </a:xfrm>
            <a:prstGeom prst="rect">
              <a:avLst/>
            </a:prstGeom>
            <a:solidFill>
              <a:srgbClr val="F2B6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488" tIns="44450" rIns="90488" bIns="44450">
              <a:spAutoFit/>
            </a:bodyPr>
            <a:lstStyle>
              <a:lvl1pPr>
                <a:spcBef>
                  <a:spcPct val="20000"/>
                </a:spcBef>
                <a:buSzPct val="100000"/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SzPct val="100000"/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SzPct val="100000"/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  <a:buSzTx/>
                <a:buFontTx/>
                <a:buNone/>
              </a:pPr>
              <a:r>
                <a:rPr lang="es-ES" altLang="es-AR" sz="1600" b="1"/>
                <a:t>NADP</a:t>
              </a:r>
              <a:r>
                <a:rPr lang="es-ES" altLang="es-AR" sz="1600" b="1" baseline="30000"/>
                <a:t>+</a:t>
              </a:r>
            </a:p>
          </p:txBody>
        </p:sp>
        <p:sp>
          <p:nvSpPr>
            <p:cNvPr id="47134" name="Rectangle 29"/>
            <p:cNvSpPr>
              <a:spLocks noChangeArrowheads="1"/>
            </p:cNvSpPr>
            <p:nvPr/>
          </p:nvSpPr>
          <p:spPr bwMode="auto">
            <a:xfrm>
              <a:off x="1392" y="1222"/>
              <a:ext cx="870" cy="210"/>
            </a:xfrm>
            <a:prstGeom prst="rect">
              <a:avLst/>
            </a:prstGeom>
            <a:solidFill>
              <a:srgbClr val="F2B6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488" tIns="44450" rIns="90488" bIns="44450">
              <a:spAutoFit/>
            </a:bodyPr>
            <a:lstStyle>
              <a:lvl1pPr>
                <a:spcBef>
                  <a:spcPct val="20000"/>
                </a:spcBef>
                <a:buSzPct val="100000"/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SzPct val="100000"/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SzPct val="100000"/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  <a:buSzTx/>
                <a:buFontTx/>
                <a:buNone/>
              </a:pPr>
              <a:r>
                <a:rPr lang="es-ES" altLang="es-AR" sz="1600" b="1"/>
                <a:t>NADPH + H</a:t>
              </a:r>
              <a:r>
                <a:rPr lang="es-ES" altLang="es-AR" sz="1600" b="1" baseline="30000"/>
                <a:t>+</a:t>
              </a:r>
            </a:p>
          </p:txBody>
        </p:sp>
        <p:sp>
          <p:nvSpPr>
            <p:cNvPr id="47135" name="Freeform 30"/>
            <p:cNvSpPr>
              <a:spLocks/>
            </p:cNvSpPr>
            <p:nvPr/>
          </p:nvSpPr>
          <p:spPr bwMode="auto">
            <a:xfrm>
              <a:off x="1202" y="1434"/>
              <a:ext cx="424" cy="145"/>
            </a:xfrm>
            <a:custGeom>
              <a:avLst/>
              <a:gdLst>
                <a:gd name="T0" fmla="*/ 1 w 424"/>
                <a:gd name="T1" fmla="*/ 15 h 145"/>
                <a:gd name="T2" fmla="*/ 7 w 424"/>
                <a:gd name="T3" fmla="*/ 43 h 145"/>
                <a:gd name="T4" fmla="*/ 18 w 424"/>
                <a:gd name="T5" fmla="*/ 69 h 145"/>
                <a:gd name="T6" fmla="*/ 35 w 424"/>
                <a:gd name="T7" fmla="*/ 92 h 145"/>
                <a:gd name="T8" fmla="*/ 44 w 424"/>
                <a:gd name="T9" fmla="*/ 102 h 145"/>
                <a:gd name="T10" fmla="*/ 55 w 424"/>
                <a:gd name="T11" fmla="*/ 111 h 145"/>
                <a:gd name="T12" fmla="*/ 66 w 424"/>
                <a:gd name="T13" fmla="*/ 120 h 145"/>
                <a:gd name="T14" fmla="*/ 79 w 424"/>
                <a:gd name="T15" fmla="*/ 127 h 145"/>
                <a:gd name="T16" fmla="*/ 92 w 424"/>
                <a:gd name="T17" fmla="*/ 133 h 145"/>
                <a:gd name="T18" fmla="*/ 107 w 424"/>
                <a:gd name="T19" fmla="*/ 138 h 145"/>
                <a:gd name="T20" fmla="*/ 121 w 424"/>
                <a:gd name="T21" fmla="*/ 141 h 145"/>
                <a:gd name="T22" fmla="*/ 136 w 424"/>
                <a:gd name="T23" fmla="*/ 143 h 145"/>
                <a:gd name="T24" fmla="*/ 151 w 424"/>
                <a:gd name="T25" fmla="*/ 144 h 145"/>
                <a:gd name="T26" fmla="*/ 250 w 424"/>
                <a:gd name="T27" fmla="*/ 144 h 145"/>
                <a:gd name="T28" fmla="*/ 273 w 424"/>
                <a:gd name="T29" fmla="*/ 140 h 145"/>
                <a:gd name="T30" fmla="*/ 295 w 424"/>
                <a:gd name="T31" fmla="*/ 133 h 145"/>
                <a:gd name="T32" fmla="*/ 315 w 424"/>
                <a:gd name="T33" fmla="*/ 124 h 145"/>
                <a:gd name="T34" fmla="*/ 334 w 424"/>
                <a:gd name="T35" fmla="*/ 111 h 145"/>
                <a:gd name="T36" fmla="*/ 351 w 424"/>
                <a:gd name="T37" fmla="*/ 96 h 145"/>
                <a:gd name="T38" fmla="*/ 364 w 424"/>
                <a:gd name="T39" fmla="*/ 78 h 145"/>
                <a:gd name="T40" fmla="*/ 376 w 424"/>
                <a:gd name="T41" fmla="*/ 59 h 145"/>
                <a:gd name="T42" fmla="*/ 423 w 424"/>
                <a:gd name="T43" fmla="*/ 48 h 145"/>
                <a:gd name="T44" fmla="*/ 251 w 424"/>
                <a:gd name="T45" fmla="*/ 48 h 145"/>
                <a:gd name="T46" fmla="*/ 290 w 424"/>
                <a:gd name="T47" fmla="*/ 56 h 145"/>
                <a:gd name="T48" fmla="*/ 283 w 424"/>
                <a:gd name="T49" fmla="*/ 71 h 145"/>
                <a:gd name="T50" fmla="*/ 273 w 424"/>
                <a:gd name="T51" fmla="*/ 85 h 145"/>
                <a:gd name="T52" fmla="*/ 262 w 424"/>
                <a:gd name="T53" fmla="*/ 98 h 145"/>
                <a:gd name="T54" fmla="*/ 249 w 424"/>
                <a:gd name="T55" fmla="*/ 110 h 145"/>
                <a:gd name="T56" fmla="*/ 235 w 424"/>
                <a:gd name="T57" fmla="*/ 120 h 145"/>
                <a:gd name="T58" fmla="*/ 219 w 424"/>
                <a:gd name="T59" fmla="*/ 129 h 145"/>
                <a:gd name="T60" fmla="*/ 203 w 424"/>
                <a:gd name="T61" fmla="*/ 135 h 145"/>
                <a:gd name="T62" fmla="*/ 182 w 424"/>
                <a:gd name="T63" fmla="*/ 134 h 145"/>
                <a:gd name="T64" fmla="*/ 160 w 424"/>
                <a:gd name="T65" fmla="*/ 124 h 145"/>
                <a:gd name="T66" fmla="*/ 141 w 424"/>
                <a:gd name="T67" fmla="*/ 111 h 145"/>
                <a:gd name="T68" fmla="*/ 123 w 424"/>
                <a:gd name="T69" fmla="*/ 95 h 145"/>
                <a:gd name="T70" fmla="*/ 109 w 424"/>
                <a:gd name="T71" fmla="*/ 77 h 145"/>
                <a:gd name="T72" fmla="*/ 98 w 424"/>
                <a:gd name="T73" fmla="*/ 57 h 145"/>
                <a:gd name="T74" fmla="*/ 91 w 424"/>
                <a:gd name="T75" fmla="*/ 35 h 145"/>
                <a:gd name="T76" fmla="*/ 87 w 424"/>
                <a:gd name="T77" fmla="*/ 12 h 145"/>
                <a:gd name="T78" fmla="*/ 0 w 424"/>
                <a:gd name="T79" fmla="*/ 0 h 14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424"/>
                <a:gd name="T121" fmla="*/ 0 h 145"/>
                <a:gd name="T122" fmla="*/ 424 w 424"/>
                <a:gd name="T123" fmla="*/ 145 h 145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424" h="145">
                  <a:moveTo>
                    <a:pt x="0" y="0"/>
                  </a:moveTo>
                  <a:lnTo>
                    <a:pt x="1" y="15"/>
                  </a:lnTo>
                  <a:lnTo>
                    <a:pt x="3" y="29"/>
                  </a:lnTo>
                  <a:lnTo>
                    <a:pt x="7" y="43"/>
                  </a:lnTo>
                  <a:lnTo>
                    <a:pt x="12" y="56"/>
                  </a:lnTo>
                  <a:lnTo>
                    <a:pt x="18" y="69"/>
                  </a:lnTo>
                  <a:lnTo>
                    <a:pt x="26" y="81"/>
                  </a:lnTo>
                  <a:lnTo>
                    <a:pt x="35" y="92"/>
                  </a:lnTo>
                  <a:lnTo>
                    <a:pt x="39" y="97"/>
                  </a:lnTo>
                  <a:lnTo>
                    <a:pt x="44" y="102"/>
                  </a:lnTo>
                  <a:lnTo>
                    <a:pt x="50" y="107"/>
                  </a:lnTo>
                  <a:lnTo>
                    <a:pt x="55" y="111"/>
                  </a:lnTo>
                  <a:lnTo>
                    <a:pt x="61" y="116"/>
                  </a:lnTo>
                  <a:lnTo>
                    <a:pt x="66" y="120"/>
                  </a:lnTo>
                  <a:lnTo>
                    <a:pt x="73" y="123"/>
                  </a:lnTo>
                  <a:lnTo>
                    <a:pt x="79" y="127"/>
                  </a:lnTo>
                  <a:lnTo>
                    <a:pt x="85" y="130"/>
                  </a:lnTo>
                  <a:lnTo>
                    <a:pt x="92" y="133"/>
                  </a:lnTo>
                  <a:lnTo>
                    <a:pt x="99" y="135"/>
                  </a:lnTo>
                  <a:lnTo>
                    <a:pt x="107" y="138"/>
                  </a:lnTo>
                  <a:lnTo>
                    <a:pt x="113" y="140"/>
                  </a:lnTo>
                  <a:lnTo>
                    <a:pt x="121" y="141"/>
                  </a:lnTo>
                  <a:lnTo>
                    <a:pt x="128" y="142"/>
                  </a:lnTo>
                  <a:lnTo>
                    <a:pt x="136" y="143"/>
                  </a:lnTo>
                  <a:lnTo>
                    <a:pt x="144" y="144"/>
                  </a:lnTo>
                  <a:lnTo>
                    <a:pt x="151" y="144"/>
                  </a:lnTo>
                  <a:lnTo>
                    <a:pt x="238" y="144"/>
                  </a:lnTo>
                  <a:lnTo>
                    <a:pt x="250" y="144"/>
                  </a:lnTo>
                  <a:lnTo>
                    <a:pt x="262" y="142"/>
                  </a:lnTo>
                  <a:lnTo>
                    <a:pt x="273" y="140"/>
                  </a:lnTo>
                  <a:lnTo>
                    <a:pt x="284" y="137"/>
                  </a:lnTo>
                  <a:lnTo>
                    <a:pt x="295" y="133"/>
                  </a:lnTo>
                  <a:lnTo>
                    <a:pt x="305" y="129"/>
                  </a:lnTo>
                  <a:lnTo>
                    <a:pt x="315" y="124"/>
                  </a:lnTo>
                  <a:lnTo>
                    <a:pt x="325" y="118"/>
                  </a:lnTo>
                  <a:lnTo>
                    <a:pt x="334" y="111"/>
                  </a:lnTo>
                  <a:lnTo>
                    <a:pt x="343" y="104"/>
                  </a:lnTo>
                  <a:lnTo>
                    <a:pt x="351" y="96"/>
                  </a:lnTo>
                  <a:lnTo>
                    <a:pt x="358" y="87"/>
                  </a:lnTo>
                  <a:lnTo>
                    <a:pt x="364" y="78"/>
                  </a:lnTo>
                  <a:lnTo>
                    <a:pt x="370" y="69"/>
                  </a:lnTo>
                  <a:lnTo>
                    <a:pt x="376" y="59"/>
                  </a:lnTo>
                  <a:lnTo>
                    <a:pt x="380" y="48"/>
                  </a:lnTo>
                  <a:lnTo>
                    <a:pt x="423" y="48"/>
                  </a:lnTo>
                  <a:lnTo>
                    <a:pt x="346" y="0"/>
                  </a:lnTo>
                  <a:lnTo>
                    <a:pt x="251" y="48"/>
                  </a:lnTo>
                  <a:lnTo>
                    <a:pt x="294" y="48"/>
                  </a:lnTo>
                  <a:lnTo>
                    <a:pt x="290" y="56"/>
                  </a:lnTo>
                  <a:lnTo>
                    <a:pt x="287" y="64"/>
                  </a:lnTo>
                  <a:lnTo>
                    <a:pt x="283" y="71"/>
                  </a:lnTo>
                  <a:lnTo>
                    <a:pt x="278" y="78"/>
                  </a:lnTo>
                  <a:lnTo>
                    <a:pt x="273" y="85"/>
                  </a:lnTo>
                  <a:lnTo>
                    <a:pt x="268" y="92"/>
                  </a:lnTo>
                  <a:lnTo>
                    <a:pt x="262" y="98"/>
                  </a:lnTo>
                  <a:lnTo>
                    <a:pt x="256" y="104"/>
                  </a:lnTo>
                  <a:lnTo>
                    <a:pt x="249" y="110"/>
                  </a:lnTo>
                  <a:lnTo>
                    <a:pt x="242" y="115"/>
                  </a:lnTo>
                  <a:lnTo>
                    <a:pt x="235" y="120"/>
                  </a:lnTo>
                  <a:lnTo>
                    <a:pt x="227" y="125"/>
                  </a:lnTo>
                  <a:lnTo>
                    <a:pt x="219" y="129"/>
                  </a:lnTo>
                  <a:lnTo>
                    <a:pt x="211" y="132"/>
                  </a:lnTo>
                  <a:lnTo>
                    <a:pt x="203" y="135"/>
                  </a:lnTo>
                  <a:lnTo>
                    <a:pt x="194" y="138"/>
                  </a:lnTo>
                  <a:lnTo>
                    <a:pt x="182" y="134"/>
                  </a:lnTo>
                  <a:lnTo>
                    <a:pt x="171" y="129"/>
                  </a:lnTo>
                  <a:lnTo>
                    <a:pt x="160" y="124"/>
                  </a:lnTo>
                  <a:lnTo>
                    <a:pt x="151" y="118"/>
                  </a:lnTo>
                  <a:lnTo>
                    <a:pt x="141" y="111"/>
                  </a:lnTo>
                  <a:lnTo>
                    <a:pt x="132" y="103"/>
                  </a:lnTo>
                  <a:lnTo>
                    <a:pt x="123" y="95"/>
                  </a:lnTo>
                  <a:lnTo>
                    <a:pt x="116" y="86"/>
                  </a:lnTo>
                  <a:lnTo>
                    <a:pt x="109" y="77"/>
                  </a:lnTo>
                  <a:lnTo>
                    <a:pt x="104" y="67"/>
                  </a:lnTo>
                  <a:lnTo>
                    <a:pt x="98" y="57"/>
                  </a:lnTo>
                  <a:lnTo>
                    <a:pt x="94" y="46"/>
                  </a:lnTo>
                  <a:lnTo>
                    <a:pt x="91" y="35"/>
                  </a:lnTo>
                  <a:lnTo>
                    <a:pt x="88" y="24"/>
                  </a:lnTo>
                  <a:lnTo>
                    <a:pt x="87" y="12"/>
                  </a:lnTo>
                  <a:lnTo>
                    <a:pt x="86" y="0"/>
                  </a:lnTo>
                  <a:lnTo>
                    <a:pt x="0" y="0"/>
                  </a:lnTo>
                </a:path>
              </a:pathLst>
            </a:custGeom>
            <a:solidFill>
              <a:srgbClr val="F2B6C0"/>
            </a:soli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s-AR"/>
            </a:p>
          </p:txBody>
        </p:sp>
      </p:grpSp>
    </p:spTree>
    <p:extLst>
      <p:ext uri="{BB962C8B-B14F-4D97-AF65-F5344CB8AC3E}">
        <p14:creationId xmlns:p14="http://schemas.microsoft.com/office/powerpoint/2010/main" val="75256392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s-ES" altLang="es-AR" sz="3200" b="1" dirty="0" smtClean="0"/>
              <a:t>REACCIONES DE LA FASE NO OXIDATIVA</a:t>
            </a:r>
            <a:endParaRPr lang="es-ES_tradnl" altLang="es-AR" sz="3200" b="1" dirty="0" smtClean="0"/>
          </a:p>
        </p:txBody>
      </p:sp>
      <p:pic>
        <p:nvPicPr>
          <p:cNvPr id="48131" name="Picture 6"/>
          <p:cNvPicPr>
            <a:picLocks noChangeAspect="1" noChangeArrowheads="1"/>
          </p:cNvPicPr>
          <p:nvPr/>
        </p:nvPicPr>
        <p:blipFill>
          <a:blip r:embed="rId2">
            <a:lum bright="-24000" contrast="4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456" r="9717" b="16440"/>
          <a:stretch>
            <a:fillRect/>
          </a:stretch>
        </p:blipFill>
        <p:spPr bwMode="auto">
          <a:xfrm>
            <a:off x="4427538" y="3497263"/>
            <a:ext cx="4176712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2" name="Picture 7"/>
          <p:cNvPicPr>
            <a:picLocks noChangeAspect="1" noChangeArrowheads="1"/>
          </p:cNvPicPr>
          <p:nvPr/>
        </p:nvPicPr>
        <p:blipFill>
          <a:blip r:embed="rId3">
            <a:lum bright="-24000" contrast="4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83"/>
          <a:stretch>
            <a:fillRect/>
          </a:stretch>
        </p:blipFill>
        <p:spPr bwMode="auto">
          <a:xfrm>
            <a:off x="0" y="1628775"/>
            <a:ext cx="2555875" cy="194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3" name="Picture 8"/>
          <p:cNvPicPr>
            <a:picLocks noChangeAspect="1" noChangeArrowheads="1"/>
          </p:cNvPicPr>
          <p:nvPr/>
        </p:nvPicPr>
        <p:blipFill>
          <a:blip r:embed="rId4">
            <a:lum bright="-24000" contrast="4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851"/>
          <a:stretch>
            <a:fillRect/>
          </a:stretch>
        </p:blipFill>
        <p:spPr bwMode="auto">
          <a:xfrm>
            <a:off x="2555875" y="1700213"/>
            <a:ext cx="1787525" cy="194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4" name="Picture 9"/>
          <p:cNvPicPr>
            <a:picLocks noChangeAspect="1" noChangeArrowheads="1"/>
          </p:cNvPicPr>
          <p:nvPr/>
        </p:nvPicPr>
        <p:blipFill>
          <a:blip r:embed="rId5">
            <a:lum bright="-24000" contrast="4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91" t="6207" r="59225" b="16440"/>
          <a:stretch>
            <a:fillRect/>
          </a:stretch>
        </p:blipFill>
        <p:spPr bwMode="auto">
          <a:xfrm>
            <a:off x="4356100" y="1484313"/>
            <a:ext cx="1966913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35" name="Text Box 10"/>
          <p:cNvSpPr txBox="1">
            <a:spLocks noChangeArrowheads="1"/>
          </p:cNvSpPr>
          <p:nvPr/>
        </p:nvSpPr>
        <p:spPr bwMode="auto">
          <a:xfrm>
            <a:off x="34925" y="3284538"/>
            <a:ext cx="1800225" cy="396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_tradnl" altLang="es-AR" sz="2000">
                <a:solidFill>
                  <a:srgbClr val="0000FF"/>
                </a:solidFill>
              </a:rPr>
              <a:t>Ribulosa-5-P</a:t>
            </a:r>
          </a:p>
        </p:txBody>
      </p:sp>
      <p:sp>
        <p:nvSpPr>
          <p:cNvPr id="48136" name="Text Box 11"/>
          <p:cNvSpPr txBox="1">
            <a:spLocks noChangeArrowheads="1"/>
          </p:cNvSpPr>
          <p:nvPr/>
        </p:nvSpPr>
        <p:spPr bwMode="auto">
          <a:xfrm>
            <a:off x="2555875" y="3357563"/>
            <a:ext cx="1800225" cy="396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_tradnl" altLang="es-AR" sz="2000">
                <a:solidFill>
                  <a:srgbClr val="0000FF"/>
                </a:solidFill>
              </a:rPr>
              <a:t>Xilulosa-5-P</a:t>
            </a:r>
          </a:p>
        </p:txBody>
      </p:sp>
      <p:sp>
        <p:nvSpPr>
          <p:cNvPr id="48137" name="Text Box 12"/>
          <p:cNvSpPr txBox="1">
            <a:spLocks noChangeArrowheads="1"/>
          </p:cNvSpPr>
          <p:nvPr/>
        </p:nvSpPr>
        <p:spPr bwMode="auto">
          <a:xfrm>
            <a:off x="4500563" y="3573463"/>
            <a:ext cx="1800225" cy="396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_tradnl" altLang="es-AR" sz="2000">
                <a:solidFill>
                  <a:srgbClr val="0000FF"/>
                </a:solidFill>
              </a:rPr>
              <a:t>Ribosa-5-P</a:t>
            </a:r>
          </a:p>
        </p:txBody>
      </p:sp>
      <p:sp>
        <p:nvSpPr>
          <p:cNvPr id="48138" name="Text Box 13"/>
          <p:cNvSpPr txBox="1">
            <a:spLocks noChangeArrowheads="1"/>
          </p:cNvSpPr>
          <p:nvPr/>
        </p:nvSpPr>
        <p:spPr bwMode="auto">
          <a:xfrm>
            <a:off x="4176713" y="6237288"/>
            <a:ext cx="2447925" cy="396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_tradnl" altLang="es-AR" sz="2000">
                <a:solidFill>
                  <a:srgbClr val="0000FF"/>
                </a:solidFill>
              </a:rPr>
              <a:t>Gliceraldehído 3-P</a:t>
            </a:r>
          </a:p>
        </p:txBody>
      </p:sp>
      <p:sp>
        <p:nvSpPr>
          <p:cNvPr id="48139" name="Text Box 14"/>
          <p:cNvSpPr txBox="1">
            <a:spLocks noChangeArrowheads="1"/>
          </p:cNvSpPr>
          <p:nvPr/>
        </p:nvSpPr>
        <p:spPr bwMode="auto">
          <a:xfrm>
            <a:off x="6804025" y="6308725"/>
            <a:ext cx="2339975" cy="396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_tradnl" altLang="es-AR" sz="2000">
                <a:solidFill>
                  <a:srgbClr val="0000FF"/>
                </a:solidFill>
              </a:rPr>
              <a:t>Sedoheptulosa-7P</a:t>
            </a:r>
          </a:p>
        </p:txBody>
      </p:sp>
      <p:sp>
        <p:nvSpPr>
          <p:cNvPr id="48140" name="Line 15"/>
          <p:cNvSpPr>
            <a:spLocks noChangeShapeType="1"/>
          </p:cNvSpPr>
          <p:nvPr/>
        </p:nvSpPr>
        <p:spPr bwMode="auto">
          <a:xfrm>
            <a:off x="6372225" y="2924175"/>
            <a:ext cx="230346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48141" name="Text Box 16"/>
          <p:cNvSpPr txBox="1">
            <a:spLocks noChangeArrowheads="1"/>
          </p:cNvSpPr>
          <p:nvPr/>
        </p:nvSpPr>
        <p:spPr bwMode="auto">
          <a:xfrm>
            <a:off x="6443663" y="2205038"/>
            <a:ext cx="20161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  <a:buSzTx/>
              <a:buFontTx/>
              <a:buNone/>
            </a:pPr>
            <a:r>
              <a:rPr lang="es-ES_tradnl" altLang="es-AR" sz="2400" b="1" i="1">
                <a:solidFill>
                  <a:srgbClr val="F74027"/>
                </a:solidFill>
                <a:latin typeface="Times New Roman" pitchFamily="18" charset="0"/>
              </a:rPr>
              <a:t>Transcetolasa</a:t>
            </a:r>
          </a:p>
        </p:txBody>
      </p:sp>
      <p:sp>
        <p:nvSpPr>
          <p:cNvPr id="48142" name="Rectangle 17"/>
          <p:cNvSpPr>
            <a:spLocks noChangeArrowheads="1"/>
          </p:cNvSpPr>
          <p:nvPr/>
        </p:nvSpPr>
        <p:spPr bwMode="auto">
          <a:xfrm>
            <a:off x="2843213" y="1700213"/>
            <a:ext cx="1368425" cy="647700"/>
          </a:xfrm>
          <a:prstGeom prst="rect">
            <a:avLst/>
          </a:prstGeom>
          <a:solidFill>
            <a:srgbClr val="F2B6C0">
              <a:alpha val="23137"/>
            </a:srgbClr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es-PE" altLang="es-AR" sz="2400">
              <a:latin typeface="Times New Roman" pitchFamily="18" charset="0"/>
            </a:endParaRPr>
          </a:p>
        </p:txBody>
      </p:sp>
      <p:sp>
        <p:nvSpPr>
          <p:cNvPr id="48143" name="Text Box 18"/>
          <p:cNvSpPr txBox="1">
            <a:spLocks noChangeArrowheads="1"/>
          </p:cNvSpPr>
          <p:nvPr/>
        </p:nvSpPr>
        <p:spPr bwMode="auto">
          <a:xfrm>
            <a:off x="1331913" y="1989138"/>
            <a:ext cx="1439862" cy="396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  <a:buSzTx/>
              <a:buFontTx/>
              <a:buNone/>
            </a:pPr>
            <a:r>
              <a:rPr lang="es-ES_tradnl" altLang="es-AR" sz="2000" b="1" i="1">
                <a:solidFill>
                  <a:srgbClr val="F74027"/>
                </a:solidFill>
                <a:latin typeface="Times New Roman" pitchFamily="18" charset="0"/>
              </a:rPr>
              <a:t>Epimerasa</a:t>
            </a:r>
          </a:p>
        </p:txBody>
      </p:sp>
      <p:sp>
        <p:nvSpPr>
          <p:cNvPr id="48144" name="Line 19"/>
          <p:cNvSpPr>
            <a:spLocks noChangeShapeType="1"/>
          </p:cNvSpPr>
          <p:nvPr/>
        </p:nvSpPr>
        <p:spPr bwMode="auto">
          <a:xfrm>
            <a:off x="6372225" y="3068638"/>
            <a:ext cx="22320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53864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4"/>
          <p:cNvPicPr>
            <a:picLocks noChangeAspect="1" noChangeArrowheads="1"/>
          </p:cNvPicPr>
          <p:nvPr/>
        </p:nvPicPr>
        <p:blipFill>
          <a:blip r:embed="rId2">
            <a:lum bright="-24000" contrast="4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53" t="11163" r="1097" b="17886"/>
          <a:stretch>
            <a:fillRect/>
          </a:stretch>
        </p:blipFill>
        <p:spPr bwMode="auto">
          <a:xfrm>
            <a:off x="5075238" y="404813"/>
            <a:ext cx="4068762" cy="2239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55" name="Picture 5"/>
          <p:cNvPicPr>
            <a:picLocks noChangeAspect="1" noChangeArrowheads="1"/>
          </p:cNvPicPr>
          <p:nvPr/>
        </p:nvPicPr>
        <p:blipFill>
          <a:blip r:embed="rId3">
            <a:lum bright="-24000" contrast="4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260" t="30284" r="30098" b="16440"/>
          <a:stretch>
            <a:fillRect/>
          </a:stretch>
        </p:blipFill>
        <p:spPr bwMode="auto">
          <a:xfrm>
            <a:off x="250825" y="620713"/>
            <a:ext cx="1873250" cy="177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56" name="Text Box 7"/>
          <p:cNvSpPr txBox="1">
            <a:spLocks noChangeArrowheads="1"/>
          </p:cNvSpPr>
          <p:nvPr/>
        </p:nvSpPr>
        <p:spPr bwMode="auto">
          <a:xfrm>
            <a:off x="2339975" y="2924175"/>
            <a:ext cx="2447925" cy="396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_tradnl" altLang="es-AR" sz="2000">
                <a:solidFill>
                  <a:srgbClr val="0000FF"/>
                </a:solidFill>
              </a:rPr>
              <a:t>Sedoheptulosa-7P</a:t>
            </a:r>
          </a:p>
        </p:txBody>
      </p:sp>
      <p:sp>
        <p:nvSpPr>
          <p:cNvPr id="49157" name="Text Box 8"/>
          <p:cNvSpPr txBox="1">
            <a:spLocks noChangeArrowheads="1"/>
          </p:cNvSpPr>
          <p:nvPr/>
        </p:nvSpPr>
        <p:spPr bwMode="auto">
          <a:xfrm>
            <a:off x="0" y="6092825"/>
            <a:ext cx="1655763" cy="396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r>
              <a:rPr lang="es-ES_tradnl" altLang="es-AR" sz="2000">
                <a:solidFill>
                  <a:srgbClr val="0000FF"/>
                </a:solidFill>
              </a:rPr>
              <a:t>Eritrosa-4-P</a:t>
            </a:r>
            <a:endParaRPr lang="es-ES_tradnl" altLang="es-AR" sz="2400">
              <a:latin typeface="Times New Roman" pitchFamily="18" charset="0"/>
            </a:endParaRPr>
          </a:p>
        </p:txBody>
      </p:sp>
      <p:sp>
        <p:nvSpPr>
          <p:cNvPr id="49158" name="Text Box 9"/>
          <p:cNvSpPr txBox="1">
            <a:spLocks noChangeArrowheads="1"/>
          </p:cNvSpPr>
          <p:nvPr/>
        </p:nvSpPr>
        <p:spPr bwMode="auto">
          <a:xfrm>
            <a:off x="7235825" y="2781300"/>
            <a:ext cx="1728788" cy="396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r>
              <a:rPr lang="es-ES_tradnl" altLang="es-AR" sz="2000">
                <a:solidFill>
                  <a:srgbClr val="0000FF"/>
                </a:solidFill>
              </a:rPr>
              <a:t>Fructosa-6-P</a:t>
            </a:r>
            <a:endParaRPr lang="es-ES_tradnl" altLang="es-AR" sz="2400">
              <a:latin typeface="Times New Roman" pitchFamily="18" charset="0"/>
            </a:endParaRPr>
          </a:p>
        </p:txBody>
      </p:sp>
      <p:sp>
        <p:nvSpPr>
          <p:cNvPr id="49159" name="Line 10"/>
          <p:cNvSpPr>
            <a:spLocks noChangeShapeType="1"/>
          </p:cNvSpPr>
          <p:nvPr/>
        </p:nvSpPr>
        <p:spPr bwMode="auto">
          <a:xfrm>
            <a:off x="3851275" y="1844675"/>
            <a:ext cx="129698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pic>
        <p:nvPicPr>
          <p:cNvPr id="49160" name="Picture 14"/>
          <p:cNvPicPr>
            <a:picLocks noChangeAspect="1" noChangeArrowheads="1"/>
          </p:cNvPicPr>
          <p:nvPr/>
        </p:nvPicPr>
        <p:blipFill>
          <a:blip r:embed="rId2">
            <a:lum bright="-24000" contrast="4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606" b="13969"/>
          <a:stretch>
            <a:fillRect/>
          </a:stretch>
        </p:blipFill>
        <p:spPr bwMode="auto">
          <a:xfrm>
            <a:off x="1979613" y="404813"/>
            <a:ext cx="2105025" cy="259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61" name="Text Box 11"/>
          <p:cNvSpPr txBox="1">
            <a:spLocks noChangeArrowheads="1"/>
          </p:cNvSpPr>
          <p:nvPr/>
        </p:nvSpPr>
        <p:spPr bwMode="auto">
          <a:xfrm>
            <a:off x="3563938" y="1196975"/>
            <a:ext cx="172878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  <a:buSzTx/>
              <a:buFontTx/>
              <a:buNone/>
            </a:pPr>
            <a:r>
              <a:rPr lang="es-ES_tradnl" altLang="es-AR" sz="2000" b="1" i="1">
                <a:solidFill>
                  <a:srgbClr val="F74027"/>
                </a:solidFill>
                <a:latin typeface="Times New Roman" pitchFamily="18" charset="0"/>
              </a:rPr>
              <a:t>Transaldolasa</a:t>
            </a:r>
          </a:p>
        </p:txBody>
      </p:sp>
      <p:sp>
        <p:nvSpPr>
          <p:cNvPr id="49162" name="Rectangle 13"/>
          <p:cNvSpPr>
            <a:spLocks noChangeArrowheads="1"/>
          </p:cNvSpPr>
          <p:nvPr/>
        </p:nvSpPr>
        <p:spPr bwMode="auto">
          <a:xfrm>
            <a:off x="2268538" y="260350"/>
            <a:ext cx="1368425" cy="1223963"/>
          </a:xfrm>
          <a:prstGeom prst="rect">
            <a:avLst/>
          </a:prstGeom>
          <a:solidFill>
            <a:srgbClr val="DDDDDD">
              <a:alpha val="30196"/>
            </a:srgbClr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es-PE" altLang="es-AR" sz="2400">
              <a:latin typeface="Times New Roman" pitchFamily="18" charset="0"/>
            </a:endParaRPr>
          </a:p>
        </p:txBody>
      </p:sp>
      <p:sp>
        <p:nvSpPr>
          <p:cNvPr id="49163" name="Text Box 6"/>
          <p:cNvSpPr txBox="1">
            <a:spLocks noChangeArrowheads="1"/>
          </p:cNvSpPr>
          <p:nvPr/>
        </p:nvSpPr>
        <p:spPr bwMode="auto">
          <a:xfrm>
            <a:off x="0" y="2708275"/>
            <a:ext cx="2447925" cy="396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_tradnl" altLang="es-AR" sz="2000">
                <a:solidFill>
                  <a:srgbClr val="0000FF"/>
                </a:solidFill>
              </a:rPr>
              <a:t>Gliceraldehído 3-P</a:t>
            </a:r>
          </a:p>
        </p:txBody>
      </p:sp>
      <p:pic>
        <p:nvPicPr>
          <p:cNvPr id="49164" name="Picture 16"/>
          <p:cNvPicPr>
            <a:picLocks noChangeAspect="1" noChangeArrowheads="1"/>
          </p:cNvPicPr>
          <p:nvPr/>
        </p:nvPicPr>
        <p:blipFill>
          <a:blip r:embed="rId4">
            <a:lum bright="-24000" contrast="4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53" r="21942" b="17886"/>
          <a:stretch>
            <a:fillRect/>
          </a:stretch>
        </p:blipFill>
        <p:spPr bwMode="auto">
          <a:xfrm>
            <a:off x="0" y="3429000"/>
            <a:ext cx="2017713" cy="25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65" name="Picture 18"/>
          <p:cNvPicPr>
            <a:picLocks noChangeAspect="1" noChangeArrowheads="1"/>
          </p:cNvPicPr>
          <p:nvPr/>
        </p:nvPicPr>
        <p:blipFill>
          <a:blip r:embed="rId5">
            <a:lum bright="-24000" contrast="4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35"/>
          <a:stretch>
            <a:fillRect/>
          </a:stretch>
        </p:blipFill>
        <p:spPr bwMode="auto">
          <a:xfrm>
            <a:off x="1979613" y="4005263"/>
            <a:ext cx="1903412" cy="2303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66" name="Text Box 19"/>
          <p:cNvSpPr txBox="1">
            <a:spLocks noChangeArrowheads="1"/>
          </p:cNvSpPr>
          <p:nvPr/>
        </p:nvSpPr>
        <p:spPr bwMode="auto">
          <a:xfrm>
            <a:off x="5076825" y="2852738"/>
            <a:ext cx="1655763" cy="396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r>
              <a:rPr lang="es-ES_tradnl" altLang="es-AR" sz="2000">
                <a:solidFill>
                  <a:srgbClr val="0000FF"/>
                </a:solidFill>
              </a:rPr>
              <a:t>Eritrosa-4-P</a:t>
            </a:r>
            <a:endParaRPr lang="es-ES_tradnl" altLang="es-AR" sz="2400">
              <a:latin typeface="Times New Roman" pitchFamily="18" charset="0"/>
            </a:endParaRPr>
          </a:p>
        </p:txBody>
      </p:sp>
      <p:sp>
        <p:nvSpPr>
          <p:cNvPr id="49167" name="Text Box 20"/>
          <p:cNvSpPr txBox="1">
            <a:spLocks noChangeArrowheads="1"/>
          </p:cNvSpPr>
          <p:nvPr/>
        </p:nvSpPr>
        <p:spPr bwMode="auto">
          <a:xfrm>
            <a:off x="1979613" y="6092825"/>
            <a:ext cx="1800225" cy="396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_tradnl" altLang="es-AR" sz="2000">
                <a:solidFill>
                  <a:srgbClr val="0000FF"/>
                </a:solidFill>
              </a:rPr>
              <a:t>Xilulosa-5-P</a:t>
            </a:r>
          </a:p>
        </p:txBody>
      </p:sp>
      <p:pic>
        <p:nvPicPr>
          <p:cNvPr id="49168" name="Picture 21"/>
          <p:cNvPicPr>
            <a:picLocks noChangeAspect="1" noChangeArrowheads="1"/>
          </p:cNvPicPr>
          <p:nvPr/>
        </p:nvPicPr>
        <p:blipFill>
          <a:blip r:embed="rId6">
            <a:lum bright="-24000" contrast="4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445" b="19891"/>
          <a:stretch>
            <a:fillRect/>
          </a:stretch>
        </p:blipFill>
        <p:spPr bwMode="auto">
          <a:xfrm>
            <a:off x="7096125" y="3573463"/>
            <a:ext cx="2047875" cy="230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69" name="Text Box 22"/>
          <p:cNvSpPr txBox="1">
            <a:spLocks noChangeArrowheads="1"/>
          </p:cNvSpPr>
          <p:nvPr/>
        </p:nvSpPr>
        <p:spPr bwMode="auto">
          <a:xfrm>
            <a:off x="3276600" y="4868863"/>
            <a:ext cx="20161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r>
              <a:rPr lang="es-ES_tradnl" altLang="es-AR" sz="2000" b="1" i="1">
                <a:solidFill>
                  <a:srgbClr val="F74027"/>
                </a:solidFill>
                <a:latin typeface="Times New Roman" pitchFamily="18" charset="0"/>
              </a:rPr>
              <a:t>Transcetolasa</a:t>
            </a:r>
            <a:endParaRPr lang="es-ES_tradnl" altLang="es-AR" sz="2000">
              <a:latin typeface="Times New Roman" pitchFamily="18" charset="0"/>
            </a:endParaRPr>
          </a:p>
        </p:txBody>
      </p:sp>
      <p:sp>
        <p:nvSpPr>
          <p:cNvPr id="49170" name="Text Box 23"/>
          <p:cNvSpPr txBox="1">
            <a:spLocks noChangeArrowheads="1"/>
          </p:cNvSpPr>
          <p:nvPr/>
        </p:nvSpPr>
        <p:spPr bwMode="auto">
          <a:xfrm>
            <a:off x="4787900" y="5876925"/>
            <a:ext cx="2447925" cy="396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r>
              <a:rPr lang="es-ES_tradnl" altLang="es-AR" sz="2000">
                <a:solidFill>
                  <a:srgbClr val="0000FF"/>
                </a:solidFill>
              </a:rPr>
              <a:t>Gliceraldehído 3-P</a:t>
            </a:r>
            <a:endParaRPr lang="es-ES_tradnl" altLang="es-AR" sz="2400">
              <a:latin typeface="Times New Roman" pitchFamily="18" charset="0"/>
            </a:endParaRPr>
          </a:p>
        </p:txBody>
      </p:sp>
      <p:pic>
        <p:nvPicPr>
          <p:cNvPr id="49171" name="Picture 24"/>
          <p:cNvPicPr>
            <a:picLocks noChangeAspect="1" noChangeArrowheads="1"/>
          </p:cNvPicPr>
          <p:nvPr/>
        </p:nvPicPr>
        <p:blipFill>
          <a:blip r:embed="rId3">
            <a:lum bright="-24000" contrast="4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242" t="32790" r="32703" b="16440"/>
          <a:stretch>
            <a:fillRect/>
          </a:stretch>
        </p:blipFill>
        <p:spPr bwMode="auto">
          <a:xfrm>
            <a:off x="5167313" y="3860800"/>
            <a:ext cx="1709737" cy="180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72" name="Text Box 25"/>
          <p:cNvSpPr txBox="1">
            <a:spLocks noChangeArrowheads="1"/>
          </p:cNvSpPr>
          <p:nvPr/>
        </p:nvSpPr>
        <p:spPr bwMode="auto">
          <a:xfrm>
            <a:off x="7235825" y="6021388"/>
            <a:ext cx="1728788" cy="396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r>
              <a:rPr lang="es-ES_tradnl" altLang="es-AR" sz="2000">
                <a:solidFill>
                  <a:srgbClr val="0000FF"/>
                </a:solidFill>
              </a:rPr>
              <a:t>Fructosa-6-P</a:t>
            </a:r>
            <a:endParaRPr lang="es-ES_tradnl" altLang="es-AR" sz="2400">
              <a:latin typeface="Times New Roman" pitchFamily="18" charset="0"/>
            </a:endParaRPr>
          </a:p>
        </p:txBody>
      </p:sp>
      <p:sp>
        <p:nvSpPr>
          <p:cNvPr id="49173" name="Text Box 26"/>
          <p:cNvSpPr txBox="1">
            <a:spLocks noChangeArrowheads="1"/>
          </p:cNvSpPr>
          <p:nvPr/>
        </p:nvSpPr>
        <p:spPr bwMode="auto">
          <a:xfrm>
            <a:off x="1476375" y="4941888"/>
            <a:ext cx="4318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_tradnl" altLang="es-AR" sz="2800" b="1">
                <a:latin typeface="Times New Roman" pitchFamily="18" charset="0"/>
              </a:rPr>
              <a:t>+</a:t>
            </a:r>
          </a:p>
        </p:txBody>
      </p:sp>
      <p:sp>
        <p:nvSpPr>
          <p:cNvPr id="49174" name="Text Box 27"/>
          <p:cNvSpPr txBox="1">
            <a:spLocks noChangeArrowheads="1"/>
          </p:cNvSpPr>
          <p:nvPr/>
        </p:nvSpPr>
        <p:spPr bwMode="auto">
          <a:xfrm>
            <a:off x="6588125" y="4581525"/>
            <a:ext cx="4318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r>
              <a:rPr lang="es-ES_tradnl" altLang="es-AR" sz="2800" b="1">
                <a:latin typeface="Times New Roman" pitchFamily="18" charset="0"/>
              </a:rPr>
              <a:t>+</a:t>
            </a:r>
            <a:endParaRPr lang="es-ES_tradnl" altLang="es-AR" sz="2400">
              <a:latin typeface="Times New Roman" pitchFamily="18" charset="0"/>
            </a:endParaRPr>
          </a:p>
        </p:txBody>
      </p:sp>
      <p:sp>
        <p:nvSpPr>
          <p:cNvPr id="49175" name="Line 28"/>
          <p:cNvSpPr>
            <a:spLocks noChangeShapeType="1"/>
          </p:cNvSpPr>
          <p:nvPr/>
        </p:nvSpPr>
        <p:spPr bwMode="auto">
          <a:xfrm>
            <a:off x="3708400" y="5300663"/>
            <a:ext cx="129698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49176" name="Line 29"/>
          <p:cNvSpPr>
            <a:spLocks noChangeShapeType="1"/>
          </p:cNvSpPr>
          <p:nvPr/>
        </p:nvSpPr>
        <p:spPr bwMode="auto">
          <a:xfrm>
            <a:off x="3924300" y="2060575"/>
            <a:ext cx="129698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49177" name="Line 30"/>
          <p:cNvSpPr>
            <a:spLocks noChangeShapeType="1"/>
          </p:cNvSpPr>
          <p:nvPr/>
        </p:nvSpPr>
        <p:spPr bwMode="auto">
          <a:xfrm>
            <a:off x="3708400" y="5516563"/>
            <a:ext cx="129698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49178" name="Rectangle 31"/>
          <p:cNvSpPr>
            <a:spLocks noChangeArrowheads="1"/>
          </p:cNvSpPr>
          <p:nvPr/>
        </p:nvSpPr>
        <p:spPr bwMode="auto">
          <a:xfrm>
            <a:off x="2195513" y="3860800"/>
            <a:ext cx="1296987" cy="936625"/>
          </a:xfrm>
          <a:prstGeom prst="rect">
            <a:avLst/>
          </a:prstGeom>
          <a:solidFill>
            <a:srgbClr val="DDDDDD">
              <a:alpha val="27843"/>
            </a:srgbClr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es-PE" altLang="es-AR" sz="24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0879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0538" y="0"/>
            <a:ext cx="554831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90446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Line 27"/>
          <p:cNvSpPr>
            <a:spLocks noChangeShapeType="1"/>
          </p:cNvSpPr>
          <p:nvPr/>
        </p:nvSpPr>
        <p:spPr bwMode="auto">
          <a:xfrm>
            <a:off x="4714875" y="2857500"/>
            <a:ext cx="2286000" cy="714375"/>
          </a:xfrm>
          <a:prstGeom prst="line">
            <a:avLst/>
          </a:prstGeom>
          <a:noFill/>
          <a:ln w="4445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6147" name="Line 21"/>
          <p:cNvSpPr>
            <a:spLocks noChangeShapeType="1"/>
          </p:cNvSpPr>
          <p:nvPr/>
        </p:nvSpPr>
        <p:spPr bwMode="auto">
          <a:xfrm>
            <a:off x="3995738" y="3167063"/>
            <a:ext cx="0" cy="1368425"/>
          </a:xfrm>
          <a:prstGeom prst="line">
            <a:avLst/>
          </a:prstGeom>
          <a:noFill/>
          <a:ln w="44450">
            <a:solidFill>
              <a:srgbClr val="00008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3257550" y="857250"/>
            <a:ext cx="1708150" cy="461963"/>
          </a:xfrm>
          <a:prstGeom prst="rect">
            <a:avLst/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r>
              <a:rPr lang="es-ES_tradnl" altLang="es-AR" sz="2400" b="1">
                <a:latin typeface="Times New Roman" pitchFamily="18" charset="0"/>
              </a:rPr>
              <a:t>GLUCOSA</a:t>
            </a:r>
          </a:p>
        </p:txBody>
      </p:sp>
      <p:sp>
        <p:nvSpPr>
          <p:cNvPr id="6149" name="Line 5"/>
          <p:cNvSpPr>
            <a:spLocks noChangeShapeType="1"/>
          </p:cNvSpPr>
          <p:nvPr/>
        </p:nvSpPr>
        <p:spPr bwMode="auto">
          <a:xfrm>
            <a:off x="4046538" y="1285875"/>
            <a:ext cx="46037" cy="1000125"/>
          </a:xfrm>
          <a:prstGeom prst="line">
            <a:avLst/>
          </a:prstGeom>
          <a:noFill/>
          <a:ln w="44450">
            <a:solidFill>
              <a:srgbClr val="00008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3143250" y="2357438"/>
            <a:ext cx="1990725" cy="461962"/>
          </a:xfrm>
          <a:prstGeom prst="rect">
            <a:avLst/>
          </a:prstGeom>
          <a:solidFill>
            <a:srgbClr val="DDDDDD"/>
          </a:solidFill>
          <a:ln w="31750">
            <a:solidFill>
              <a:schemeClr val="accent2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r>
              <a:rPr lang="es-ES_tradnl" altLang="es-AR" sz="2400" b="1">
                <a:latin typeface="Times New Roman" pitchFamily="18" charset="0"/>
              </a:rPr>
              <a:t>2 PIRUVATO</a:t>
            </a:r>
          </a:p>
        </p:txBody>
      </p:sp>
      <p:sp>
        <p:nvSpPr>
          <p:cNvPr id="6151" name="Text Box 7"/>
          <p:cNvSpPr txBox="1">
            <a:spLocks noChangeArrowheads="1"/>
          </p:cNvSpPr>
          <p:nvPr/>
        </p:nvSpPr>
        <p:spPr bwMode="auto">
          <a:xfrm>
            <a:off x="4643438" y="1500188"/>
            <a:ext cx="2000250" cy="400050"/>
          </a:xfrm>
          <a:prstGeom prst="rect">
            <a:avLst/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r>
              <a:rPr lang="es-ES_tradnl" altLang="es-AR" sz="2000" b="1">
                <a:latin typeface="Times New Roman" pitchFamily="18" charset="0"/>
              </a:rPr>
              <a:t>Vía Glicolítica</a:t>
            </a:r>
          </a:p>
        </p:txBody>
      </p:sp>
      <p:sp>
        <p:nvSpPr>
          <p:cNvPr id="6152" name="Text Box 9"/>
          <p:cNvSpPr txBox="1">
            <a:spLocks noChangeArrowheads="1"/>
          </p:cNvSpPr>
          <p:nvPr/>
        </p:nvSpPr>
        <p:spPr bwMode="auto">
          <a:xfrm>
            <a:off x="7215188" y="2722563"/>
            <a:ext cx="1628775" cy="461962"/>
          </a:xfrm>
          <a:prstGeom prst="rect">
            <a:avLst/>
          </a:prstGeom>
          <a:solidFill>
            <a:srgbClr val="DDDDDD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r>
              <a:rPr lang="es-ES_tradnl" altLang="es-AR" sz="2400" b="1">
                <a:latin typeface="Times New Roman" pitchFamily="18" charset="0"/>
              </a:rPr>
              <a:t>Aerobiosis</a:t>
            </a:r>
          </a:p>
        </p:txBody>
      </p:sp>
      <p:sp>
        <p:nvSpPr>
          <p:cNvPr id="6153" name="Text Box 10"/>
          <p:cNvSpPr txBox="1">
            <a:spLocks noChangeArrowheads="1"/>
          </p:cNvSpPr>
          <p:nvPr/>
        </p:nvSpPr>
        <p:spPr bwMode="auto">
          <a:xfrm>
            <a:off x="5619750" y="2714625"/>
            <a:ext cx="823913" cy="519113"/>
          </a:xfrm>
          <a:prstGeom prst="rect">
            <a:avLst/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r>
              <a:rPr lang="es-ES_tradnl" altLang="es-AR" sz="2800" b="1">
                <a:latin typeface="Times New Roman" pitchFamily="18" charset="0"/>
              </a:rPr>
              <a:t>O</a:t>
            </a:r>
            <a:r>
              <a:rPr lang="es-ES_tradnl" altLang="es-AR" sz="2800" b="1" baseline="-25000">
                <a:latin typeface="Times New Roman" pitchFamily="18" charset="0"/>
              </a:rPr>
              <a:t>2</a:t>
            </a:r>
          </a:p>
        </p:txBody>
      </p:sp>
      <p:sp>
        <p:nvSpPr>
          <p:cNvPr id="6154" name="Text Box 18"/>
          <p:cNvSpPr txBox="1">
            <a:spLocks noChangeArrowheads="1"/>
          </p:cNvSpPr>
          <p:nvPr/>
        </p:nvSpPr>
        <p:spPr bwMode="auto">
          <a:xfrm>
            <a:off x="2857500" y="5286375"/>
            <a:ext cx="2181225" cy="892175"/>
          </a:xfrm>
          <a:prstGeom prst="rect">
            <a:avLst/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rIns="0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r>
              <a:rPr lang="es-ES_tradnl" altLang="es-AR" sz="2800" b="1" i="1">
                <a:solidFill>
                  <a:srgbClr val="800080"/>
                </a:solidFill>
                <a:latin typeface="Times New Roman" pitchFamily="18" charset="0"/>
              </a:rPr>
              <a:t>Fermentación </a:t>
            </a:r>
          </a:p>
          <a:p>
            <a:pPr algn="ctr">
              <a:spcBef>
                <a:spcPct val="0"/>
              </a:spcBef>
              <a:buSzTx/>
              <a:buFontTx/>
              <a:buNone/>
            </a:pPr>
            <a:r>
              <a:rPr lang="es-ES_tradnl" altLang="es-AR" sz="2400" b="1" i="1">
                <a:solidFill>
                  <a:srgbClr val="800080"/>
                </a:solidFill>
                <a:latin typeface="Times New Roman" pitchFamily="18" charset="0"/>
              </a:rPr>
              <a:t>Alcohólica</a:t>
            </a:r>
          </a:p>
        </p:txBody>
      </p:sp>
      <p:sp>
        <p:nvSpPr>
          <p:cNvPr id="6155" name="Text Box 19"/>
          <p:cNvSpPr txBox="1">
            <a:spLocks noChangeArrowheads="1"/>
          </p:cNvSpPr>
          <p:nvPr/>
        </p:nvSpPr>
        <p:spPr bwMode="auto">
          <a:xfrm>
            <a:off x="179388" y="5183188"/>
            <a:ext cx="2249487" cy="830262"/>
          </a:xfrm>
          <a:prstGeom prst="rect">
            <a:avLst/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r>
              <a:rPr lang="es-ES_tradnl" altLang="es-AR" sz="2400" b="1" i="1">
                <a:solidFill>
                  <a:srgbClr val="0000FF"/>
                </a:solidFill>
                <a:latin typeface="Times New Roman" pitchFamily="18" charset="0"/>
              </a:rPr>
              <a:t>Fermentación </a:t>
            </a:r>
          </a:p>
          <a:p>
            <a:pPr algn="ctr">
              <a:spcBef>
                <a:spcPct val="0"/>
              </a:spcBef>
              <a:buSzTx/>
              <a:buFontTx/>
              <a:buNone/>
            </a:pPr>
            <a:r>
              <a:rPr lang="es-ES_tradnl" altLang="es-AR" sz="2400" b="1" i="1">
                <a:solidFill>
                  <a:srgbClr val="0000FF"/>
                </a:solidFill>
                <a:latin typeface="Times New Roman" pitchFamily="18" charset="0"/>
              </a:rPr>
              <a:t>Láctica</a:t>
            </a:r>
          </a:p>
        </p:txBody>
      </p:sp>
      <p:sp>
        <p:nvSpPr>
          <p:cNvPr id="6156" name="Text Box 22"/>
          <p:cNvSpPr txBox="1">
            <a:spLocks noChangeArrowheads="1"/>
          </p:cNvSpPr>
          <p:nvPr/>
        </p:nvSpPr>
        <p:spPr bwMode="auto">
          <a:xfrm>
            <a:off x="3132138" y="4556125"/>
            <a:ext cx="1303337" cy="550863"/>
          </a:xfrm>
          <a:prstGeom prst="rect">
            <a:avLst/>
          </a:prstGeom>
          <a:solidFill>
            <a:srgbClr val="DDDDDD"/>
          </a:solidFill>
          <a:ln w="31750">
            <a:solidFill>
              <a:srgbClr val="800080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r>
              <a:rPr lang="es-ES_tradnl" altLang="es-AR" sz="2800" b="1">
                <a:solidFill>
                  <a:srgbClr val="800080"/>
                </a:solidFill>
                <a:latin typeface="Times New Roman" pitchFamily="18" charset="0"/>
              </a:rPr>
              <a:t>Etanol</a:t>
            </a:r>
            <a:endParaRPr lang="es-ES_tradnl" altLang="es-AR" sz="2800" b="1" baseline="-25000">
              <a:solidFill>
                <a:srgbClr val="800080"/>
              </a:solidFill>
              <a:latin typeface="Times New Roman" pitchFamily="18" charset="0"/>
            </a:endParaRPr>
          </a:p>
        </p:txBody>
      </p:sp>
      <p:sp>
        <p:nvSpPr>
          <p:cNvPr id="6157" name="Line 24"/>
          <p:cNvSpPr>
            <a:spLocks noChangeShapeType="1"/>
          </p:cNvSpPr>
          <p:nvPr/>
        </p:nvSpPr>
        <p:spPr bwMode="auto">
          <a:xfrm flipH="1">
            <a:off x="1403350" y="2878138"/>
            <a:ext cx="1728788" cy="1368425"/>
          </a:xfrm>
          <a:prstGeom prst="line">
            <a:avLst/>
          </a:prstGeom>
          <a:noFill/>
          <a:ln w="44450">
            <a:solidFill>
              <a:srgbClr val="00008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6158" name="Text Box 25"/>
          <p:cNvSpPr txBox="1">
            <a:spLocks noChangeArrowheads="1"/>
          </p:cNvSpPr>
          <p:nvPr/>
        </p:nvSpPr>
        <p:spPr bwMode="auto">
          <a:xfrm>
            <a:off x="539750" y="4338638"/>
            <a:ext cx="1781175" cy="550862"/>
          </a:xfrm>
          <a:prstGeom prst="rect">
            <a:avLst/>
          </a:prstGeom>
          <a:solidFill>
            <a:srgbClr val="DDDDDD"/>
          </a:solidFill>
          <a:ln w="31750">
            <a:solidFill>
              <a:srgbClr val="0000FF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r>
              <a:rPr lang="es-ES_tradnl" altLang="es-AR" sz="2800" b="1">
                <a:solidFill>
                  <a:srgbClr val="0000FF"/>
                </a:solidFill>
                <a:latin typeface="Times New Roman" pitchFamily="18" charset="0"/>
              </a:rPr>
              <a:t>2 Lactato</a:t>
            </a:r>
          </a:p>
        </p:txBody>
      </p:sp>
      <p:sp>
        <p:nvSpPr>
          <p:cNvPr id="6159" name="Text Box 28"/>
          <p:cNvSpPr txBox="1">
            <a:spLocks noChangeArrowheads="1"/>
          </p:cNvSpPr>
          <p:nvPr/>
        </p:nvSpPr>
        <p:spPr bwMode="auto">
          <a:xfrm>
            <a:off x="5143500" y="3786188"/>
            <a:ext cx="3703638" cy="550862"/>
          </a:xfrm>
          <a:prstGeom prst="rect">
            <a:avLst/>
          </a:prstGeom>
          <a:solidFill>
            <a:srgbClr val="DDDDDD"/>
          </a:solidFill>
          <a:ln w="31750">
            <a:solidFill>
              <a:srgbClr val="800000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r>
              <a:rPr lang="es-ES_tradnl" altLang="es-AR" sz="2800" b="1">
                <a:solidFill>
                  <a:srgbClr val="990033"/>
                </a:solidFill>
                <a:latin typeface="Times New Roman" pitchFamily="18" charset="0"/>
              </a:rPr>
              <a:t>2 Acetil-CoA + 2 CO</a:t>
            </a:r>
            <a:r>
              <a:rPr lang="es-ES_tradnl" altLang="es-AR" sz="2800" b="1" baseline="-25000">
                <a:solidFill>
                  <a:srgbClr val="990033"/>
                </a:solidFill>
                <a:latin typeface="Times New Roman" pitchFamily="18" charset="0"/>
              </a:rPr>
              <a:t>2</a:t>
            </a:r>
          </a:p>
        </p:txBody>
      </p:sp>
      <p:sp>
        <p:nvSpPr>
          <p:cNvPr id="6160" name="Text Box 29"/>
          <p:cNvSpPr txBox="1">
            <a:spLocks noChangeArrowheads="1"/>
          </p:cNvSpPr>
          <p:nvPr/>
        </p:nvSpPr>
        <p:spPr bwMode="auto">
          <a:xfrm>
            <a:off x="5857875" y="5286375"/>
            <a:ext cx="1816100" cy="523875"/>
          </a:xfrm>
          <a:prstGeom prst="rect">
            <a:avLst/>
          </a:prstGeom>
          <a:solidFill>
            <a:srgbClr val="DDDDDD"/>
          </a:solidFill>
          <a:ln w="31750">
            <a:solidFill>
              <a:srgbClr val="800000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r>
              <a:rPr lang="es-ES_tradnl" altLang="es-AR" sz="2800" b="1">
                <a:solidFill>
                  <a:srgbClr val="990033"/>
                </a:solidFill>
                <a:latin typeface="Times New Roman" pitchFamily="18" charset="0"/>
              </a:rPr>
              <a:t>CO</a:t>
            </a:r>
            <a:r>
              <a:rPr lang="es-ES_tradnl" altLang="es-AR" sz="2800" b="1" baseline="-25000">
                <a:solidFill>
                  <a:srgbClr val="990033"/>
                </a:solidFill>
                <a:latin typeface="Times New Roman" pitchFamily="18" charset="0"/>
              </a:rPr>
              <a:t>2</a:t>
            </a:r>
            <a:r>
              <a:rPr lang="es-ES_tradnl" altLang="es-AR" sz="2800" b="1">
                <a:solidFill>
                  <a:srgbClr val="990033"/>
                </a:solidFill>
                <a:latin typeface="Times New Roman" pitchFamily="18" charset="0"/>
              </a:rPr>
              <a:t>+ H</a:t>
            </a:r>
            <a:r>
              <a:rPr lang="es-ES_tradnl" altLang="es-AR" sz="2800" b="1" baseline="-25000">
                <a:solidFill>
                  <a:srgbClr val="990033"/>
                </a:solidFill>
                <a:latin typeface="Times New Roman" pitchFamily="18" charset="0"/>
              </a:rPr>
              <a:t>2</a:t>
            </a:r>
            <a:r>
              <a:rPr lang="es-ES_tradnl" altLang="es-AR" sz="2800" b="1">
                <a:solidFill>
                  <a:srgbClr val="990033"/>
                </a:solidFill>
                <a:latin typeface="Times New Roman" pitchFamily="18" charset="0"/>
              </a:rPr>
              <a:t>O</a:t>
            </a:r>
          </a:p>
        </p:txBody>
      </p:sp>
      <p:sp>
        <p:nvSpPr>
          <p:cNvPr id="6161" name="Line 31"/>
          <p:cNvSpPr>
            <a:spLocks noChangeShapeType="1"/>
          </p:cNvSpPr>
          <p:nvPr/>
        </p:nvSpPr>
        <p:spPr bwMode="auto">
          <a:xfrm>
            <a:off x="6643688" y="4429125"/>
            <a:ext cx="0" cy="719138"/>
          </a:xfrm>
          <a:prstGeom prst="line">
            <a:avLst/>
          </a:prstGeom>
          <a:noFill/>
          <a:ln w="44450">
            <a:solidFill>
              <a:srgbClr val="00008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grpSp>
        <p:nvGrpSpPr>
          <p:cNvPr id="6162" name="33 Grupo"/>
          <p:cNvGrpSpPr>
            <a:grpSpLocks/>
          </p:cNvGrpSpPr>
          <p:nvPr/>
        </p:nvGrpSpPr>
        <p:grpSpPr bwMode="auto">
          <a:xfrm>
            <a:off x="6804025" y="4500563"/>
            <a:ext cx="2124075" cy="647700"/>
            <a:chOff x="6804025" y="4802182"/>
            <a:chExt cx="2124075" cy="647700"/>
          </a:xfrm>
        </p:grpSpPr>
        <p:sp>
          <p:nvSpPr>
            <p:cNvPr id="6168" name="Text Box 32"/>
            <p:cNvSpPr txBox="1">
              <a:spLocks noChangeArrowheads="1"/>
            </p:cNvSpPr>
            <p:nvPr/>
          </p:nvSpPr>
          <p:spPr bwMode="auto">
            <a:xfrm>
              <a:off x="6948488" y="4875207"/>
              <a:ext cx="1882775" cy="519113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SzPct val="100000"/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SzPct val="100000"/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SzPct val="100000"/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0"/>
                </a:spcBef>
                <a:buSzTx/>
                <a:buFontTx/>
                <a:buNone/>
              </a:pPr>
              <a:r>
                <a:rPr lang="es-ES_tradnl" altLang="es-AR" sz="2800" b="1">
                  <a:latin typeface="Times New Roman" pitchFamily="18" charset="0"/>
                </a:rPr>
                <a:t>C. KREBS</a:t>
              </a:r>
            </a:p>
          </p:txBody>
        </p:sp>
        <p:sp>
          <p:nvSpPr>
            <p:cNvPr id="6169" name="Oval 33"/>
            <p:cNvSpPr>
              <a:spLocks noChangeArrowheads="1"/>
            </p:cNvSpPr>
            <p:nvPr/>
          </p:nvSpPr>
          <p:spPr bwMode="auto">
            <a:xfrm>
              <a:off x="6804025" y="4802182"/>
              <a:ext cx="2124075" cy="647700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SzPct val="100000"/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SzPct val="100000"/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SzPct val="100000"/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0"/>
                </a:spcBef>
                <a:buSzTx/>
                <a:buFontTx/>
                <a:buNone/>
              </a:pPr>
              <a:endParaRPr lang="es-PE" altLang="es-AR" sz="2400">
                <a:latin typeface="Times New Roman" pitchFamily="18" charset="0"/>
              </a:endParaRPr>
            </a:p>
          </p:txBody>
        </p:sp>
      </p:grpSp>
      <p:sp>
        <p:nvSpPr>
          <p:cNvPr id="6163" name="Text Box 34"/>
          <p:cNvSpPr txBox="1">
            <a:spLocks noChangeArrowheads="1"/>
          </p:cNvSpPr>
          <p:nvPr/>
        </p:nvSpPr>
        <p:spPr bwMode="auto">
          <a:xfrm>
            <a:off x="5786438" y="6000750"/>
            <a:ext cx="3024187" cy="519113"/>
          </a:xfrm>
          <a:prstGeom prst="rect">
            <a:avLst/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r>
              <a:rPr lang="es-ES_tradnl" altLang="es-AR" sz="2800" b="1" i="1">
                <a:solidFill>
                  <a:srgbClr val="990033"/>
                </a:solidFill>
                <a:latin typeface="Times New Roman" pitchFamily="18" charset="0"/>
              </a:rPr>
              <a:t>Células animales</a:t>
            </a:r>
            <a:endParaRPr lang="es-ES_tradnl" altLang="es-AR" sz="2800" b="1" i="1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6164" name="Text Box 35"/>
          <p:cNvSpPr txBox="1">
            <a:spLocks noChangeArrowheads="1"/>
          </p:cNvSpPr>
          <p:nvPr/>
        </p:nvSpPr>
        <p:spPr bwMode="auto">
          <a:xfrm>
            <a:off x="500063" y="0"/>
            <a:ext cx="8135937" cy="7747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140000"/>
              </a:lnSpc>
              <a:spcBef>
                <a:spcPct val="50000"/>
              </a:spcBef>
              <a:spcAft>
                <a:spcPct val="50000"/>
              </a:spcAft>
              <a:buSzTx/>
              <a:buFontTx/>
              <a:buNone/>
            </a:pPr>
            <a:r>
              <a:rPr lang="es-ES_tradnl" altLang="es-AR" b="1" i="1" dirty="0">
                <a:latin typeface="Times New Roman" pitchFamily="18" charset="0"/>
              </a:rPr>
              <a:t>DESTINO DEL PIRUVATO</a:t>
            </a:r>
          </a:p>
        </p:txBody>
      </p:sp>
      <p:grpSp>
        <p:nvGrpSpPr>
          <p:cNvPr id="3" name="Group 11"/>
          <p:cNvGrpSpPr>
            <a:grpSpLocks/>
          </p:cNvGrpSpPr>
          <p:nvPr/>
        </p:nvGrpSpPr>
        <p:grpSpPr bwMode="auto">
          <a:xfrm>
            <a:off x="2290763" y="3062314"/>
            <a:ext cx="2244725" cy="852488"/>
            <a:chOff x="1761" y="1550"/>
            <a:chExt cx="1414" cy="537"/>
          </a:xfrm>
          <a:solidFill>
            <a:srgbClr val="DDDDDD"/>
          </a:solidFill>
        </p:grpSpPr>
        <p:sp>
          <p:nvSpPr>
            <p:cNvPr id="7" name="Text Box 12"/>
            <p:cNvSpPr txBox="1">
              <a:spLocks noChangeArrowheads="1"/>
            </p:cNvSpPr>
            <p:nvPr/>
          </p:nvSpPr>
          <p:spPr bwMode="auto">
            <a:xfrm>
              <a:off x="1761" y="1760"/>
              <a:ext cx="1414" cy="32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s-ES_tradnl" sz="2800" i="1"/>
                <a:t>Anaerobiosis</a:t>
              </a:r>
            </a:p>
          </p:txBody>
        </p:sp>
        <p:grpSp>
          <p:nvGrpSpPr>
            <p:cNvPr id="4" name="Group 13"/>
            <p:cNvGrpSpPr>
              <a:grpSpLocks/>
            </p:cNvGrpSpPr>
            <p:nvPr/>
          </p:nvGrpSpPr>
          <p:grpSpPr bwMode="auto">
            <a:xfrm>
              <a:off x="2154" y="1550"/>
              <a:ext cx="375" cy="383"/>
              <a:chOff x="2045" y="1463"/>
              <a:chExt cx="330" cy="334"/>
            </a:xfrm>
            <a:grpFill/>
          </p:grpSpPr>
          <p:sp>
            <p:nvSpPr>
              <p:cNvPr id="4118" name="Text Box 14"/>
              <p:cNvSpPr txBox="1">
                <a:spLocks noChangeArrowheads="1"/>
              </p:cNvSpPr>
              <p:nvPr/>
            </p:nvSpPr>
            <p:spPr bwMode="auto">
              <a:xfrm>
                <a:off x="2045" y="1463"/>
                <a:ext cx="330" cy="28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s-ES_tradnl" sz="2800" b="1"/>
                  <a:t>O</a:t>
                </a:r>
                <a:r>
                  <a:rPr lang="es-ES_tradnl" sz="2800" b="1" baseline="-25000"/>
                  <a:t>2</a:t>
                </a:r>
              </a:p>
            </p:txBody>
          </p:sp>
          <p:grpSp>
            <p:nvGrpSpPr>
              <p:cNvPr id="5" name="Group 15"/>
              <p:cNvGrpSpPr>
                <a:grpSpLocks/>
              </p:cNvGrpSpPr>
              <p:nvPr/>
            </p:nvGrpSpPr>
            <p:grpSpPr bwMode="auto">
              <a:xfrm>
                <a:off x="2063" y="1525"/>
                <a:ext cx="227" cy="272"/>
                <a:chOff x="2154" y="2523"/>
                <a:chExt cx="318" cy="363"/>
              </a:xfrm>
              <a:grpFill/>
            </p:grpSpPr>
            <p:sp>
              <p:nvSpPr>
                <p:cNvPr id="4120" name="Line 16"/>
                <p:cNvSpPr>
                  <a:spLocks noChangeShapeType="1"/>
                </p:cNvSpPr>
                <p:nvPr/>
              </p:nvSpPr>
              <p:spPr bwMode="auto">
                <a:xfrm>
                  <a:off x="2154" y="2523"/>
                  <a:ext cx="318" cy="363"/>
                </a:xfrm>
                <a:prstGeom prst="line">
                  <a:avLst/>
                </a:prstGeom>
                <a:grpFill/>
                <a:ln w="5080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s-PE"/>
                </a:p>
              </p:txBody>
            </p:sp>
            <p:sp>
              <p:nvSpPr>
                <p:cNvPr id="4121" name="Line 17"/>
                <p:cNvSpPr>
                  <a:spLocks noChangeShapeType="1"/>
                </p:cNvSpPr>
                <p:nvPr/>
              </p:nvSpPr>
              <p:spPr bwMode="auto">
                <a:xfrm flipH="1">
                  <a:off x="2155" y="2523"/>
                  <a:ext cx="317" cy="317"/>
                </a:xfrm>
                <a:prstGeom prst="line">
                  <a:avLst/>
                </a:prstGeom>
                <a:grpFill/>
                <a:ln w="5080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s-PE"/>
                </a:p>
              </p:txBody>
            </p:sp>
          </p:grpSp>
        </p:grpSp>
      </p:grpSp>
      <p:cxnSp>
        <p:nvCxnSpPr>
          <p:cNvPr id="6166" name="30 Conector recto de flecha"/>
          <p:cNvCxnSpPr>
            <a:cxnSpLocks noChangeShapeType="1"/>
          </p:cNvCxnSpPr>
          <p:nvPr/>
        </p:nvCxnSpPr>
        <p:spPr bwMode="auto">
          <a:xfrm>
            <a:off x="6500813" y="2936875"/>
            <a:ext cx="642937" cy="1588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67" name="32 Conector recto de flecha"/>
          <p:cNvCxnSpPr>
            <a:cxnSpLocks noChangeShapeType="1"/>
          </p:cNvCxnSpPr>
          <p:nvPr/>
        </p:nvCxnSpPr>
        <p:spPr bwMode="auto">
          <a:xfrm>
            <a:off x="4214813" y="1714500"/>
            <a:ext cx="357187" cy="1588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2272246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341784"/>
            <a:ext cx="7467600" cy="1143000"/>
          </a:xfr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s-ES" altLang="es-AR" sz="3200" b="1" dirty="0" smtClean="0"/>
              <a:t>QUE OCURRE EN CONDICIONES ANAERÓBICAS??</a:t>
            </a:r>
          </a:p>
        </p:txBody>
      </p:sp>
      <p:sp>
        <p:nvSpPr>
          <p:cNvPr id="7171" name="Text Box 4" descr="20%"/>
          <p:cNvSpPr txBox="1">
            <a:spLocks noChangeArrowheads="1"/>
          </p:cNvSpPr>
          <p:nvPr/>
        </p:nvSpPr>
        <p:spPr bwMode="auto">
          <a:xfrm>
            <a:off x="611188" y="2276475"/>
            <a:ext cx="7920037" cy="1014413"/>
          </a:xfrm>
          <a:prstGeom prst="rect">
            <a:avLst/>
          </a:prstGeom>
          <a:pattFill prst="pct20">
            <a:fgClr>
              <a:srgbClr val="A2FAFC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" altLang="es-AR" sz="2400" b="1" dirty="0">
                <a:solidFill>
                  <a:srgbClr val="FF0000"/>
                </a:solidFill>
                <a:latin typeface="Times New Roman" pitchFamily="18" charset="0"/>
              </a:rPr>
              <a:t>LA CELULA DEBE REOXIDAR EL NADH PARA </a:t>
            </a:r>
          </a:p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" altLang="es-AR" sz="2400" b="1" dirty="0">
                <a:solidFill>
                  <a:srgbClr val="FF0000"/>
                </a:solidFill>
                <a:latin typeface="Times New Roman" pitchFamily="18" charset="0"/>
              </a:rPr>
              <a:t>QUE LA VIA GLICOLITICA PUEDA FUNCIONAR  !!!</a:t>
            </a:r>
          </a:p>
        </p:txBody>
      </p:sp>
      <p:sp>
        <p:nvSpPr>
          <p:cNvPr id="7172" name="Text Box 5"/>
          <p:cNvSpPr txBox="1">
            <a:spLocks noChangeArrowheads="1"/>
          </p:cNvSpPr>
          <p:nvPr/>
        </p:nvSpPr>
        <p:spPr bwMode="auto">
          <a:xfrm>
            <a:off x="683568" y="4076700"/>
            <a:ext cx="7345363" cy="16922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45000"/>
              </a:lnSpc>
              <a:spcBef>
                <a:spcPct val="100000"/>
              </a:spcBef>
              <a:buSzTx/>
              <a:buFontTx/>
              <a:buNone/>
            </a:pPr>
            <a:r>
              <a:rPr lang="es-ES" altLang="es-AR" sz="2400" b="1" dirty="0">
                <a:solidFill>
                  <a:srgbClr val="0070C0"/>
                </a:solidFill>
                <a:latin typeface="Times New Roman" pitchFamily="18" charset="0"/>
              </a:rPr>
              <a:t>SEGÚN LA CELULA O MICROORGANISMO DE QUE SE TRATE EXISTEN DIFERENTES VIAS DE FERMENTACION</a:t>
            </a:r>
            <a:r>
              <a:rPr lang="es-ES" altLang="es-AR" sz="2400" b="1" dirty="0">
                <a:solidFill>
                  <a:schemeClr val="accent2"/>
                </a:solidFill>
                <a:latin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22169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53975"/>
            <a:ext cx="8229600" cy="1143000"/>
          </a:xfr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normAutofit fontScale="90000"/>
          </a:bodyPr>
          <a:lstStyle/>
          <a:p>
            <a:pPr eaLnBrk="1" hangingPunct="1"/>
            <a:r>
              <a:rPr lang="es-ES" altLang="es-AR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QUE OCURRE EN CONDICIONES AERÓBICAS??</a:t>
            </a:r>
          </a:p>
        </p:txBody>
      </p:sp>
      <p:grpSp>
        <p:nvGrpSpPr>
          <p:cNvPr id="9219" name="Group 14"/>
          <p:cNvGrpSpPr>
            <a:grpSpLocks/>
          </p:cNvGrpSpPr>
          <p:nvPr/>
        </p:nvGrpSpPr>
        <p:grpSpPr bwMode="auto">
          <a:xfrm>
            <a:off x="323850" y="1557338"/>
            <a:ext cx="8064500" cy="523875"/>
            <a:chOff x="567" y="1162"/>
            <a:chExt cx="4218" cy="330"/>
          </a:xfrm>
        </p:grpSpPr>
        <p:sp>
          <p:nvSpPr>
            <p:cNvPr id="9226" name="Text Box 4" descr="20%"/>
            <p:cNvSpPr txBox="1">
              <a:spLocks noChangeArrowheads="1"/>
            </p:cNvSpPr>
            <p:nvPr/>
          </p:nvSpPr>
          <p:spPr bwMode="auto">
            <a:xfrm>
              <a:off x="567" y="1162"/>
              <a:ext cx="4218" cy="330"/>
            </a:xfrm>
            <a:prstGeom prst="rect">
              <a:avLst/>
            </a:prstGeom>
            <a:pattFill prst="pct20">
              <a:fgClr>
                <a:srgbClr val="A2FAFC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SzPct val="100000"/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SzPct val="100000"/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SzPct val="100000"/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50000"/>
                </a:spcBef>
                <a:buSzTx/>
                <a:buFontTx/>
                <a:buNone/>
              </a:pPr>
              <a:r>
                <a:rPr lang="es-ES" altLang="es-AR" sz="2800" b="1">
                  <a:solidFill>
                    <a:srgbClr val="0070C0"/>
                  </a:solidFill>
                  <a:latin typeface="Times New Roman" pitchFamily="18" charset="0"/>
                </a:rPr>
                <a:t>PIRUVATO	 	CO</a:t>
              </a:r>
              <a:r>
                <a:rPr lang="es-ES" altLang="es-AR" sz="2800" b="1" baseline="-25000">
                  <a:solidFill>
                    <a:srgbClr val="0070C0"/>
                  </a:solidFill>
                  <a:latin typeface="Times New Roman" pitchFamily="18" charset="0"/>
                </a:rPr>
                <a:t>2</a:t>
              </a:r>
              <a:r>
                <a:rPr lang="es-ES" altLang="es-AR" sz="2800" b="1">
                  <a:solidFill>
                    <a:srgbClr val="0070C0"/>
                  </a:solidFill>
                  <a:latin typeface="Times New Roman" pitchFamily="18" charset="0"/>
                </a:rPr>
                <a:t>  +  H</a:t>
              </a:r>
              <a:r>
                <a:rPr lang="es-ES" altLang="es-AR" sz="2800" b="1" baseline="-25000">
                  <a:solidFill>
                    <a:srgbClr val="0070C0"/>
                  </a:solidFill>
                  <a:latin typeface="Times New Roman" pitchFamily="18" charset="0"/>
                </a:rPr>
                <a:t>2</a:t>
              </a:r>
              <a:r>
                <a:rPr lang="es-ES" altLang="es-AR" sz="2800" b="1">
                  <a:solidFill>
                    <a:srgbClr val="0070C0"/>
                  </a:solidFill>
                  <a:latin typeface="Times New Roman" pitchFamily="18" charset="0"/>
                </a:rPr>
                <a:t>0    (Ciclo de Krebs)</a:t>
              </a:r>
            </a:p>
          </p:txBody>
        </p:sp>
        <p:sp>
          <p:nvSpPr>
            <p:cNvPr id="9227" name="Line 5"/>
            <p:cNvSpPr>
              <a:spLocks noChangeShapeType="1"/>
            </p:cNvSpPr>
            <p:nvPr/>
          </p:nvSpPr>
          <p:spPr bwMode="auto">
            <a:xfrm>
              <a:off x="1772" y="1327"/>
              <a:ext cx="39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AR">
                <a:solidFill>
                  <a:srgbClr val="0070C0"/>
                </a:solidFill>
              </a:endParaRPr>
            </a:p>
          </p:txBody>
        </p:sp>
      </p:grpSp>
      <p:sp>
        <p:nvSpPr>
          <p:cNvPr id="9220" name="Text Box 6" descr="20%"/>
          <p:cNvSpPr txBox="1">
            <a:spLocks noChangeArrowheads="1"/>
          </p:cNvSpPr>
          <p:nvPr/>
        </p:nvSpPr>
        <p:spPr bwMode="auto">
          <a:xfrm>
            <a:off x="323850" y="3644900"/>
            <a:ext cx="8424863" cy="3094038"/>
          </a:xfrm>
          <a:prstGeom prst="rect">
            <a:avLst/>
          </a:prstGeom>
          <a:pattFill prst="pct20">
            <a:fgClr>
              <a:srgbClr val="A2FAFC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" altLang="es-AR" sz="2800" b="1" dirty="0">
                <a:solidFill>
                  <a:srgbClr val="0070C0"/>
                </a:solidFill>
                <a:latin typeface="Times New Roman" pitchFamily="18" charset="0"/>
              </a:rPr>
              <a:t>NADH		NAD+    (Sistema de lanzadera)</a:t>
            </a:r>
          </a:p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" altLang="es-AR" sz="2800" b="1" dirty="0">
                <a:solidFill>
                  <a:srgbClr val="0070C0"/>
                </a:solidFill>
                <a:latin typeface="Times New Roman" pitchFamily="18" charset="0"/>
              </a:rPr>
              <a:t>			</a:t>
            </a:r>
          </a:p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" altLang="es-AR" sz="2800" b="1" dirty="0">
                <a:solidFill>
                  <a:schemeClr val="accent2"/>
                </a:solidFill>
                <a:latin typeface="Times New Roman" pitchFamily="18" charset="0"/>
              </a:rPr>
              <a:t>				</a:t>
            </a:r>
          </a:p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" altLang="es-AR" sz="2800" b="1" dirty="0">
                <a:solidFill>
                  <a:schemeClr val="accent2"/>
                </a:solidFill>
                <a:latin typeface="Times New Roman" pitchFamily="18" charset="0"/>
              </a:rPr>
              <a:t>				</a:t>
            </a:r>
          </a:p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" altLang="es-AR" sz="2800" b="1" dirty="0">
                <a:solidFill>
                  <a:schemeClr val="accent2"/>
                </a:solidFill>
                <a:latin typeface="Times New Roman" pitchFamily="18" charset="0"/>
              </a:rPr>
              <a:t>			</a:t>
            </a:r>
            <a:endParaRPr lang="es-ES" altLang="es-AR" sz="2800" b="1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9221" name="Line 7"/>
          <p:cNvSpPr>
            <a:spLocks noChangeShapeType="1"/>
          </p:cNvSpPr>
          <p:nvPr/>
        </p:nvSpPr>
        <p:spPr bwMode="auto">
          <a:xfrm>
            <a:off x="1979613" y="3860800"/>
            <a:ext cx="647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9222" name="Line 8"/>
          <p:cNvSpPr>
            <a:spLocks noChangeShapeType="1"/>
          </p:cNvSpPr>
          <p:nvPr/>
        </p:nvSpPr>
        <p:spPr bwMode="auto">
          <a:xfrm>
            <a:off x="4500563" y="4437063"/>
            <a:ext cx="0" cy="9366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9223" name="Text Box 10"/>
          <p:cNvSpPr txBox="1">
            <a:spLocks noChangeArrowheads="1"/>
          </p:cNvSpPr>
          <p:nvPr/>
        </p:nvSpPr>
        <p:spPr bwMode="auto">
          <a:xfrm>
            <a:off x="4787900" y="4484688"/>
            <a:ext cx="3600450" cy="528637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" altLang="es-AR" sz="2800" b="1">
                <a:latin typeface="Times New Roman" pitchFamily="18" charset="0"/>
              </a:rPr>
              <a:t>Equiv. de reducción</a:t>
            </a:r>
          </a:p>
        </p:txBody>
      </p:sp>
      <p:sp>
        <p:nvSpPr>
          <p:cNvPr id="9224" name="Text Box 12"/>
          <p:cNvSpPr txBox="1">
            <a:spLocks noChangeArrowheads="1"/>
          </p:cNvSpPr>
          <p:nvPr/>
        </p:nvSpPr>
        <p:spPr bwMode="auto">
          <a:xfrm>
            <a:off x="5435600" y="2565400"/>
            <a:ext cx="2808288" cy="955675"/>
          </a:xfrm>
          <a:prstGeom prst="rect">
            <a:avLst/>
          </a:prstGeom>
          <a:solidFill>
            <a:srgbClr val="A2FAF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" altLang="es-AR" sz="2800" b="1" i="1" dirty="0">
                <a:latin typeface="Times New Roman" pitchFamily="18" charset="0"/>
              </a:rPr>
              <a:t>Cadena respiratoria</a:t>
            </a:r>
          </a:p>
        </p:txBody>
      </p:sp>
      <p:sp>
        <p:nvSpPr>
          <p:cNvPr id="9225" name="Text Box 13"/>
          <p:cNvSpPr txBox="1">
            <a:spLocks noChangeArrowheads="1"/>
          </p:cNvSpPr>
          <p:nvPr/>
        </p:nvSpPr>
        <p:spPr bwMode="auto">
          <a:xfrm>
            <a:off x="1763713" y="5445125"/>
            <a:ext cx="5257800" cy="431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" altLang="es-AR" sz="2800" b="1">
                <a:solidFill>
                  <a:srgbClr val="FF0000"/>
                </a:solidFill>
                <a:latin typeface="Times New Roman" pitchFamily="18" charset="0"/>
              </a:rPr>
              <a:t>PRODUCCION DE 4 </a:t>
            </a:r>
            <a:r>
              <a:rPr lang="es-ES" altLang="es-AR" sz="2800" b="1">
                <a:solidFill>
                  <a:srgbClr val="0000FF"/>
                </a:solidFill>
                <a:latin typeface="Times New Roman" pitchFamily="18" charset="0"/>
              </a:rPr>
              <a:t>ó 6 ATP</a:t>
            </a:r>
          </a:p>
          <a:p>
            <a:pPr>
              <a:spcBef>
                <a:spcPct val="50000"/>
              </a:spcBef>
              <a:buSzTx/>
              <a:buFontTx/>
              <a:buNone/>
            </a:pPr>
            <a:endParaRPr lang="es-ES" altLang="es-AR" sz="28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7982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7"/>
          <p:cNvSpPr txBox="1">
            <a:spLocks noChangeArrowheads="1"/>
          </p:cNvSpPr>
          <p:nvPr/>
        </p:nvSpPr>
        <p:spPr bwMode="auto">
          <a:xfrm>
            <a:off x="2339975" y="3357563"/>
            <a:ext cx="792163" cy="457200"/>
          </a:xfrm>
          <a:prstGeom prst="rect">
            <a:avLst/>
          </a:prstGeom>
          <a:solidFill>
            <a:srgbClr val="DDDDDD">
              <a:alpha val="7803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endParaRPr lang="es-PE" altLang="es-AR" sz="2400" b="1">
              <a:latin typeface="Times New Roman" pitchFamily="18" charset="0"/>
            </a:endParaRPr>
          </a:p>
        </p:txBody>
      </p:sp>
      <p:pic>
        <p:nvPicPr>
          <p:cNvPr id="11267" name="Picture 5" descr="fi15p11"/>
          <p:cNvPicPr>
            <a:picLocks noChangeAspect="1" noChangeArrowheads="1"/>
          </p:cNvPicPr>
          <p:nvPr/>
        </p:nvPicPr>
        <p:blipFill>
          <a:blip r:embed="rId2">
            <a:lum bright="-22000"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98" r="20256" b="45605"/>
          <a:stretch>
            <a:fillRect/>
          </a:stretch>
        </p:blipFill>
        <p:spPr bwMode="auto">
          <a:xfrm>
            <a:off x="442913" y="1882775"/>
            <a:ext cx="7993062" cy="409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8" name="Text Box 6"/>
          <p:cNvSpPr txBox="1">
            <a:spLocks noChangeArrowheads="1"/>
          </p:cNvSpPr>
          <p:nvPr/>
        </p:nvSpPr>
        <p:spPr bwMode="auto">
          <a:xfrm>
            <a:off x="2484438" y="3644900"/>
            <a:ext cx="2879725" cy="6477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" altLang="es-AR" sz="2400" b="1">
                <a:latin typeface="Times New Roman" pitchFamily="18" charset="0"/>
              </a:rPr>
              <a:t>P-dihidroxicetona</a:t>
            </a:r>
          </a:p>
        </p:txBody>
      </p:sp>
      <p:sp>
        <p:nvSpPr>
          <p:cNvPr id="11269" name="Text Box 8"/>
          <p:cNvSpPr txBox="1">
            <a:spLocks noChangeArrowheads="1"/>
          </p:cNvSpPr>
          <p:nvPr/>
        </p:nvSpPr>
        <p:spPr bwMode="auto">
          <a:xfrm>
            <a:off x="2339975" y="4724400"/>
            <a:ext cx="2952750" cy="4667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  <a:buSzTx/>
              <a:buFontTx/>
              <a:buNone/>
            </a:pPr>
            <a:r>
              <a:rPr lang="es-ES" altLang="es-AR" sz="2400" b="1">
                <a:latin typeface="Times New Roman" pitchFamily="18" charset="0"/>
              </a:rPr>
              <a:t>Glicerol 3 P</a:t>
            </a:r>
          </a:p>
        </p:txBody>
      </p:sp>
      <p:sp>
        <p:nvSpPr>
          <p:cNvPr id="11270" name="Text Box 9"/>
          <p:cNvSpPr txBox="1">
            <a:spLocks noChangeArrowheads="1"/>
          </p:cNvSpPr>
          <p:nvPr/>
        </p:nvSpPr>
        <p:spPr bwMode="auto">
          <a:xfrm>
            <a:off x="6372225" y="2565400"/>
            <a:ext cx="2771775" cy="8318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  <a:buSzTx/>
              <a:buFontTx/>
              <a:buNone/>
            </a:pPr>
            <a:r>
              <a:rPr lang="es-ES" altLang="es-AR" sz="2400" b="1">
                <a:solidFill>
                  <a:srgbClr val="0000FF"/>
                </a:solidFill>
                <a:latin typeface="Times New Roman" pitchFamily="18" charset="0"/>
              </a:rPr>
              <a:t>MATRIZ MITOCONDRIAL</a:t>
            </a:r>
          </a:p>
        </p:txBody>
      </p:sp>
      <p:sp>
        <p:nvSpPr>
          <p:cNvPr id="11271" name="Text Box 10"/>
          <p:cNvSpPr txBox="1">
            <a:spLocks noChangeArrowheads="1"/>
          </p:cNvSpPr>
          <p:nvPr/>
        </p:nvSpPr>
        <p:spPr bwMode="auto">
          <a:xfrm>
            <a:off x="2916238" y="1916113"/>
            <a:ext cx="1871662" cy="9779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20000"/>
              </a:lnSpc>
              <a:spcBef>
                <a:spcPct val="50000"/>
              </a:spcBef>
              <a:spcAft>
                <a:spcPct val="35000"/>
              </a:spcAft>
              <a:buSzTx/>
              <a:buFontTx/>
              <a:buNone/>
            </a:pPr>
            <a:r>
              <a:rPr lang="es-ES" altLang="es-AR" sz="2400" b="1">
                <a:solidFill>
                  <a:srgbClr val="FF0000"/>
                </a:solidFill>
                <a:latin typeface="Times New Roman" pitchFamily="18" charset="0"/>
              </a:rPr>
              <a:t>Membrana mit.externa</a:t>
            </a:r>
          </a:p>
        </p:txBody>
      </p:sp>
      <p:sp>
        <p:nvSpPr>
          <p:cNvPr id="11272" name="Text Box 11"/>
          <p:cNvSpPr txBox="1">
            <a:spLocks noChangeArrowheads="1"/>
          </p:cNvSpPr>
          <p:nvPr/>
        </p:nvSpPr>
        <p:spPr bwMode="auto">
          <a:xfrm>
            <a:off x="5148263" y="1700213"/>
            <a:ext cx="1800225" cy="8318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" altLang="es-AR" sz="2400" b="1">
                <a:solidFill>
                  <a:srgbClr val="FF0000"/>
                </a:solidFill>
                <a:latin typeface="Times New Roman" pitchFamily="18" charset="0"/>
              </a:rPr>
              <a:t>Membrana mit.interna</a:t>
            </a:r>
          </a:p>
        </p:txBody>
      </p:sp>
      <p:sp>
        <p:nvSpPr>
          <p:cNvPr id="11273" name="Text Box 12"/>
          <p:cNvSpPr txBox="1">
            <a:spLocks noChangeArrowheads="1"/>
          </p:cNvSpPr>
          <p:nvPr/>
        </p:nvSpPr>
        <p:spPr bwMode="auto">
          <a:xfrm>
            <a:off x="6372225" y="4365625"/>
            <a:ext cx="2771775" cy="831850"/>
          </a:xfrm>
          <a:prstGeom prst="rect">
            <a:avLst/>
          </a:prstGeom>
          <a:solidFill>
            <a:srgbClr val="B3E6EB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  <a:buSzTx/>
              <a:buFontTx/>
              <a:buNone/>
            </a:pPr>
            <a:r>
              <a:rPr lang="es-ES" altLang="es-AR" sz="2400" b="1" i="1">
                <a:solidFill>
                  <a:srgbClr val="075115"/>
                </a:solidFill>
                <a:latin typeface="Times New Roman" pitchFamily="18" charset="0"/>
              </a:rPr>
              <a:t>Glicerol 3 P Deshidrogenasa</a:t>
            </a:r>
          </a:p>
        </p:txBody>
      </p:sp>
      <p:sp>
        <p:nvSpPr>
          <p:cNvPr id="11274" name="Text Box 13"/>
          <p:cNvSpPr txBox="1">
            <a:spLocks noChangeArrowheads="1"/>
          </p:cNvSpPr>
          <p:nvPr/>
        </p:nvSpPr>
        <p:spPr bwMode="auto">
          <a:xfrm>
            <a:off x="827088" y="2636838"/>
            <a:ext cx="1944687" cy="4667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" altLang="es-AR" sz="2400" b="1">
                <a:solidFill>
                  <a:srgbClr val="0000FF"/>
                </a:solidFill>
                <a:latin typeface="Times New Roman" pitchFamily="18" charset="0"/>
              </a:rPr>
              <a:t>CITOSOL</a:t>
            </a:r>
          </a:p>
        </p:txBody>
      </p:sp>
      <p:sp>
        <p:nvSpPr>
          <p:cNvPr id="11275" name="Text Box 14"/>
          <p:cNvSpPr txBox="1">
            <a:spLocks noChangeArrowheads="1"/>
          </p:cNvSpPr>
          <p:nvPr/>
        </p:nvSpPr>
        <p:spPr bwMode="auto">
          <a:xfrm>
            <a:off x="539750" y="4724400"/>
            <a:ext cx="288925" cy="457200"/>
          </a:xfrm>
          <a:prstGeom prst="rect">
            <a:avLst/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endParaRPr lang="es-PE" altLang="es-AR" sz="2400" b="1">
              <a:latin typeface="Times New Roman" pitchFamily="18" charset="0"/>
            </a:endParaRPr>
          </a:p>
        </p:txBody>
      </p:sp>
      <p:sp>
        <p:nvSpPr>
          <p:cNvPr id="11276" name="Text Box 15"/>
          <p:cNvSpPr txBox="1">
            <a:spLocks noChangeArrowheads="1"/>
          </p:cNvSpPr>
          <p:nvPr/>
        </p:nvSpPr>
        <p:spPr bwMode="auto">
          <a:xfrm>
            <a:off x="142875" y="115888"/>
            <a:ext cx="8893175" cy="1076325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  <a:buSzTx/>
              <a:buFontTx/>
              <a:buNone/>
            </a:pPr>
            <a:r>
              <a:rPr lang="es-ES" altLang="es-AR" b="1" dirty="0">
                <a:latin typeface="Times New Roman" pitchFamily="18" charset="0"/>
              </a:rPr>
              <a:t>SISTEMA DE LANZADERA DEL GLICEROFOSFATO</a:t>
            </a:r>
          </a:p>
        </p:txBody>
      </p:sp>
      <p:sp>
        <p:nvSpPr>
          <p:cNvPr id="11277" name="Text Box 16"/>
          <p:cNvSpPr txBox="1">
            <a:spLocks noChangeArrowheads="1"/>
          </p:cNvSpPr>
          <p:nvPr/>
        </p:nvSpPr>
        <p:spPr bwMode="auto">
          <a:xfrm>
            <a:off x="611188" y="5300663"/>
            <a:ext cx="2771775" cy="831850"/>
          </a:xfrm>
          <a:prstGeom prst="rect">
            <a:avLst/>
          </a:prstGeom>
          <a:solidFill>
            <a:srgbClr val="B3E6EB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  <a:buSzTx/>
              <a:buFontTx/>
              <a:buNone/>
            </a:pPr>
            <a:r>
              <a:rPr lang="es-ES" altLang="es-AR" sz="2400" b="1" i="1">
                <a:solidFill>
                  <a:srgbClr val="075115"/>
                </a:solidFill>
                <a:latin typeface="Times New Roman" pitchFamily="18" charset="0"/>
              </a:rPr>
              <a:t>Glicerol 3 P Deshidrogenasa</a:t>
            </a:r>
          </a:p>
        </p:txBody>
      </p:sp>
      <p:sp>
        <p:nvSpPr>
          <p:cNvPr id="11278" name="AutoShape 17"/>
          <p:cNvSpPr>
            <a:spLocks noChangeArrowheads="1"/>
          </p:cNvSpPr>
          <p:nvPr/>
        </p:nvSpPr>
        <p:spPr bwMode="auto">
          <a:xfrm>
            <a:off x="2124075" y="3933825"/>
            <a:ext cx="287338" cy="1079500"/>
          </a:xfrm>
          <a:prstGeom prst="curvedRightArrow">
            <a:avLst>
              <a:gd name="adj1" fmla="val 75138"/>
              <a:gd name="adj2" fmla="val 150276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es-PE" altLang="es-AR" sz="2400">
              <a:latin typeface="Times New Roman" pitchFamily="18" charset="0"/>
            </a:endParaRPr>
          </a:p>
        </p:txBody>
      </p:sp>
      <p:sp>
        <p:nvSpPr>
          <p:cNvPr id="11279" name="Oval 19"/>
          <p:cNvSpPr>
            <a:spLocks noChangeArrowheads="1"/>
          </p:cNvSpPr>
          <p:nvPr/>
        </p:nvSpPr>
        <p:spPr bwMode="auto">
          <a:xfrm>
            <a:off x="5580063" y="5084763"/>
            <a:ext cx="936625" cy="7191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r>
              <a:rPr lang="es-ES_tradnl" altLang="es-AR" sz="2400">
                <a:latin typeface="Times New Roman" pitchFamily="18" charset="0"/>
              </a:rPr>
              <a:t>FAD</a:t>
            </a:r>
            <a:r>
              <a:rPr lang="es-ES_tradnl" altLang="es-AR" sz="2400" baseline="30000">
                <a:latin typeface="Times New Roman" pitchFamily="18" charset="0"/>
              </a:rPr>
              <a:t>+</a:t>
            </a:r>
            <a:endParaRPr lang="es-ES" altLang="es-AR" sz="2400" baseline="30000">
              <a:latin typeface="Times New Roman" pitchFamily="18" charset="0"/>
            </a:endParaRPr>
          </a:p>
        </p:txBody>
      </p:sp>
      <p:sp>
        <p:nvSpPr>
          <p:cNvPr id="11280" name="Oval 20"/>
          <p:cNvSpPr>
            <a:spLocks noChangeArrowheads="1"/>
          </p:cNvSpPr>
          <p:nvPr/>
        </p:nvSpPr>
        <p:spPr bwMode="auto">
          <a:xfrm>
            <a:off x="5580063" y="3213100"/>
            <a:ext cx="1008062" cy="79216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r>
              <a:rPr lang="es-ES_tradnl" altLang="es-AR" sz="2400" b="1">
                <a:latin typeface="Times New Roman" pitchFamily="18" charset="0"/>
              </a:rPr>
              <a:t>FADH</a:t>
            </a:r>
            <a:r>
              <a:rPr lang="es-ES_tradnl" altLang="es-AR" sz="2400" b="1" baseline="-25000">
                <a:latin typeface="Times New Roman" pitchFamily="18" charset="0"/>
              </a:rPr>
              <a:t>2</a:t>
            </a:r>
            <a:endParaRPr lang="es-ES" altLang="es-AR" sz="2400" b="1" baseline="30000">
              <a:latin typeface="Times New Roman" pitchFamily="18" charset="0"/>
            </a:endParaRPr>
          </a:p>
        </p:txBody>
      </p:sp>
      <p:sp>
        <p:nvSpPr>
          <p:cNvPr id="11281" name="Line 21"/>
          <p:cNvSpPr>
            <a:spLocks noChangeShapeType="1"/>
          </p:cNvSpPr>
          <p:nvPr/>
        </p:nvSpPr>
        <p:spPr bwMode="auto">
          <a:xfrm flipV="1">
            <a:off x="6011863" y="4005263"/>
            <a:ext cx="0" cy="10795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11282" name="Oval 22"/>
          <p:cNvSpPr>
            <a:spLocks noChangeArrowheads="1"/>
          </p:cNvSpPr>
          <p:nvPr/>
        </p:nvSpPr>
        <p:spPr bwMode="auto">
          <a:xfrm>
            <a:off x="611188" y="4508500"/>
            <a:ext cx="936625" cy="7191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r>
              <a:rPr lang="es-ES_tradnl" altLang="es-AR" sz="2400">
                <a:latin typeface="Times New Roman" pitchFamily="18" charset="0"/>
              </a:rPr>
              <a:t>NAD</a:t>
            </a:r>
            <a:r>
              <a:rPr lang="es-ES_tradnl" altLang="es-AR" sz="2400" baseline="30000">
                <a:latin typeface="Times New Roman" pitchFamily="18" charset="0"/>
              </a:rPr>
              <a:t>+</a:t>
            </a:r>
            <a:endParaRPr lang="es-ES" altLang="es-AR" sz="2400" baseline="30000">
              <a:latin typeface="Times New Roman" pitchFamily="18" charset="0"/>
            </a:endParaRPr>
          </a:p>
        </p:txBody>
      </p:sp>
      <p:sp>
        <p:nvSpPr>
          <p:cNvPr id="11283" name="Oval 23"/>
          <p:cNvSpPr>
            <a:spLocks noChangeArrowheads="1"/>
          </p:cNvSpPr>
          <p:nvPr/>
        </p:nvSpPr>
        <p:spPr bwMode="auto">
          <a:xfrm>
            <a:off x="539750" y="3500438"/>
            <a:ext cx="1655763" cy="86518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r>
              <a:rPr lang="es-ES_tradnl" altLang="es-AR" sz="2400">
                <a:latin typeface="Times New Roman" pitchFamily="18" charset="0"/>
              </a:rPr>
              <a:t>NADH + H</a:t>
            </a:r>
            <a:r>
              <a:rPr lang="es-ES_tradnl" altLang="es-AR" sz="2400" baseline="30000">
                <a:latin typeface="Times New Roman" pitchFamily="18" charset="0"/>
              </a:rPr>
              <a:t>+</a:t>
            </a:r>
            <a:endParaRPr lang="es-ES" altLang="es-AR" sz="2400" baseline="300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215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ChangeArrowheads="1"/>
          </p:cNvSpPr>
          <p:nvPr/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es-PE" altLang="es-AR" sz="2400">
              <a:latin typeface="Times New Roman" pitchFamily="18" charset="0"/>
            </a:endParaRPr>
          </a:p>
        </p:txBody>
      </p:sp>
      <p:sp>
        <p:nvSpPr>
          <p:cNvPr id="52227" name="Rectangle 3"/>
          <p:cNvSpPr>
            <a:spLocks noChangeArrowheads="1"/>
          </p:cNvSpPr>
          <p:nvPr/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es-PE" altLang="es-AR" sz="2400">
              <a:latin typeface="Times New Roman" pitchFamily="18" charset="0"/>
            </a:endParaRPr>
          </a:p>
        </p:txBody>
      </p:sp>
      <p:sp>
        <p:nvSpPr>
          <p:cNvPr id="52228" name="Rectangle 4"/>
          <p:cNvSpPr>
            <a:spLocks noChangeArrowheads="1"/>
          </p:cNvSpPr>
          <p:nvPr/>
        </p:nvSpPr>
        <p:spPr bwMode="auto">
          <a:xfrm>
            <a:off x="458788" y="57150"/>
            <a:ext cx="8226425" cy="1139825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0488" tIns="44450" rIns="90488" bIns="44450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r>
              <a:rPr lang="es-ES" altLang="es-AR" b="1">
                <a:solidFill>
                  <a:schemeClr val="tx2"/>
                </a:solidFill>
              </a:rPr>
              <a:t>LANZADERA MALATO-ASPARTATO</a:t>
            </a:r>
          </a:p>
        </p:txBody>
      </p:sp>
      <p:grpSp>
        <p:nvGrpSpPr>
          <p:cNvPr id="52229" name="Group 7"/>
          <p:cNvGrpSpPr>
            <a:grpSpLocks/>
          </p:cNvGrpSpPr>
          <p:nvPr/>
        </p:nvGrpSpPr>
        <p:grpSpPr bwMode="auto">
          <a:xfrm>
            <a:off x="319088" y="1233488"/>
            <a:ext cx="8253412" cy="701675"/>
            <a:chOff x="201" y="777"/>
            <a:chExt cx="5199" cy="442"/>
          </a:xfrm>
        </p:grpSpPr>
        <p:sp>
          <p:nvSpPr>
            <p:cNvPr id="52285" name="Rectangle 5"/>
            <p:cNvSpPr>
              <a:spLocks noChangeArrowheads="1"/>
            </p:cNvSpPr>
            <p:nvPr/>
          </p:nvSpPr>
          <p:spPr bwMode="auto">
            <a:xfrm>
              <a:off x="3966" y="777"/>
              <a:ext cx="1434" cy="44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488" tIns="44450" rIns="90488" bIns="44450">
              <a:spAutoFit/>
            </a:bodyPr>
            <a:lstStyle>
              <a:lvl1pPr>
                <a:spcBef>
                  <a:spcPct val="20000"/>
                </a:spcBef>
                <a:buSzPct val="100000"/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SzPct val="100000"/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SzPct val="100000"/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50000"/>
                </a:spcBef>
                <a:buSzTx/>
                <a:buFontTx/>
                <a:buNone/>
              </a:pPr>
              <a:r>
                <a:rPr lang="es-ES" altLang="es-AR" sz="2000" b="1">
                  <a:solidFill>
                    <a:srgbClr val="DC425C"/>
                  </a:solidFill>
                </a:rPr>
                <a:t>MATRIZ MITOCONDRIAL</a:t>
              </a:r>
            </a:p>
          </p:txBody>
        </p:sp>
        <p:sp>
          <p:nvSpPr>
            <p:cNvPr id="52286" name="Rectangle 6"/>
            <p:cNvSpPr>
              <a:spLocks noChangeArrowheads="1"/>
            </p:cNvSpPr>
            <p:nvPr/>
          </p:nvSpPr>
          <p:spPr bwMode="auto">
            <a:xfrm>
              <a:off x="201" y="913"/>
              <a:ext cx="1434" cy="2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488" tIns="44450" rIns="90488" bIns="44450">
              <a:spAutoFit/>
            </a:bodyPr>
            <a:lstStyle>
              <a:lvl1pPr>
                <a:spcBef>
                  <a:spcPct val="20000"/>
                </a:spcBef>
                <a:buSzPct val="100000"/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SzPct val="100000"/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SzPct val="100000"/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50000"/>
                </a:spcBef>
                <a:buSzTx/>
                <a:buFontTx/>
                <a:buNone/>
              </a:pPr>
              <a:r>
                <a:rPr lang="es-ES" altLang="es-AR" sz="2000" b="1">
                  <a:solidFill>
                    <a:srgbClr val="DC425C"/>
                  </a:solidFill>
                </a:rPr>
                <a:t>CITOSOL</a:t>
              </a:r>
            </a:p>
          </p:txBody>
        </p:sp>
      </p:grpSp>
      <p:grpSp>
        <p:nvGrpSpPr>
          <p:cNvPr id="52230" name="Group 13"/>
          <p:cNvGrpSpPr>
            <a:grpSpLocks/>
          </p:cNvGrpSpPr>
          <p:nvPr/>
        </p:nvGrpSpPr>
        <p:grpSpPr bwMode="auto">
          <a:xfrm>
            <a:off x="3846513" y="1954213"/>
            <a:ext cx="1593850" cy="3887787"/>
            <a:chOff x="2423" y="1231"/>
            <a:chExt cx="1004" cy="2449"/>
          </a:xfrm>
        </p:grpSpPr>
        <p:sp>
          <p:nvSpPr>
            <p:cNvPr id="52280" name="Rectangle 8"/>
            <p:cNvSpPr>
              <a:spLocks noChangeArrowheads="1"/>
            </p:cNvSpPr>
            <p:nvPr/>
          </p:nvSpPr>
          <p:spPr bwMode="auto">
            <a:xfrm>
              <a:off x="2423" y="1231"/>
              <a:ext cx="1004" cy="442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488" tIns="44450" rIns="90488" bIns="44450">
              <a:spAutoFit/>
            </a:bodyPr>
            <a:lstStyle>
              <a:lvl1pPr>
                <a:spcBef>
                  <a:spcPct val="20000"/>
                </a:spcBef>
                <a:buSzPct val="100000"/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SzPct val="100000"/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SzPct val="100000"/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50000"/>
                </a:spcBef>
                <a:buSzTx/>
                <a:buFontTx/>
                <a:buNone/>
              </a:pPr>
              <a:r>
                <a:rPr lang="es-ES" altLang="es-AR" sz="2000">
                  <a:solidFill>
                    <a:srgbClr val="DC425C"/>
                  </a:solidFill>
                </a:rPr>
                <a:t>Membrana        interna</a:t>
              </a:r>
            </a:p>
          </p:txBody>
        </p:sp>
        <p:sp>
          <p:nvSpPr>
            <p:cNvPr id="52281" name="Line 9"/>
            <p:cNvSpPr>
              <a:spLocks noChangeShapeType="1"/>
            </p:cNvSpPr>
            <p:nvPr/>
          </p:nvSpPr>
          <p:spPr bwMode="auto">
            <a:xfrm>
              <a:off x="3061" y="1820"/>
              <a:ext cx="0" cy="185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AR"/>
            </a:p>
          </p:txBody>
        </p:sp>
        <p:sp>
          <p:nvSpPr>
            <p:cNvPr id="52282" name="Line 10"/>
            <p:cNvSpPr>
              <a:spLocks noChangeShapeType="1"/>
            </p:cNvSpPr>
            <p:nvPr/>
          </p:nvSpPr>
          <p:spPr bwMode="auto">
            <a:xfrm>
              <a:off x="2699" y="1820"/>
              <a:ext cx="0" cy="186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AR"/>
            </a:p>
          </p:txBody>
        </p:sp>
        <p:sp>
          <p:nvSpPr>
            <p:cNvPr id="52283" name="Oval 11"/>
            <p:cNvSpPr>
              <a:spLocks noChangeArrowheads="1"/>
            </p:cNvSpPr>
            <p:nvPr/>
          </p:nvSpPr>
          <p:spPr bwMode="auto">
            <a:xfrm>
              <a:off x="2699" y="1911"/>
              <a:ext cx="361" cy="542"/>
            </a:xfrm>
            <a:prstGeom prst="ellipse">
              <a:avLst/>
            </a:prstGeom>
            <a:solidFill>
              <a:schemeClr val="bg2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90488" tIns="44450" rIns="90488" bIns="44450" anchor="ctr"/>
            <a:lstStyle>
              <a:lvl1pPr>
                <a:spcBef>
                  <a:spcPct val="20000"/>
                </a:spcBef>
                <a:buSzPct val="100000"/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SzPct val="100000"/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SzPct val="100000"/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SzTx/>
                <a:buFontTx/>
                <a:buNone/>
              </a:pPr>
              <a:r>
                <a:rPr lang="es-ES" altLang="es-AR" sz="1800"/>
                <a:t>PT</a:t>
              </a:r>
            </a:p>
          </p:txBody>
        </p:sp>
        <p:sp>
          <p:nvSpPr>
            <p:cNvPr id="52284" name="Oval 12"/>
            <p:cNvSpPr>
              <a:spLocks noChangeArrowheads="1"/>
            </p:cNvSpPr>
            <p:nvPr/>
          </p:nvSpPr>
          <p:spPr bwMode="auto">
            <a:xfrm>
              <a:off x="2700" y="2956"/>
              <a:ext cx="361" cy="542"/>
            </a:xfrm>
            <a:prstGeom prst="ellipse">
              <a:avLst/>
            </a:prstGeom>
            <a:solidFill>
              <a:schemeClr val="bg2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90488" tIns="44450" rIns="90488" bIns="44450" anchor="ctr"/>
            <a:lstStyle>
              <a:lvl1pPr>
                <a:spcBef>
                  <a:spcPct val="20000"/>
                </a:spcBef>
                <a:buSzPct val="100000"/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SzPct val="100000"/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SzPct val="100000"/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SzTx/>
                <a:buFontTx/>
                <a:buNone/>
              </a:pPr>
              <a:r>
                <a:rPr lang="es-ES" altLang="es-AR" sz="1800"/>
                <a:t>PT</a:t>
              </a:r>
            </a:p>
          </p:txBody>
        </p:sp>
      </p:grpSp>
      <p:grpSp>
        <p:nvGrpSpPr>
          <p:cNvPr id="52231" name="Group 17"/>
          <p:cNvGrpSpPr>
            <a:grpSpLocks/>
          </p:cNvGrpSpPr>
          <p:nvPr/>
        </p:nvGrpSpPr>
        <p:grpSpPr bwMode="auto">
          <a:xfrm>
            <a:off x="2479675" y="4546600"/>
            <a:ext cx="4184650" cy="366713"/>
            <a:chOff x="1562" y="2864"/>
            <a:chExt cx="2636" cy="231"/>
          </a:xfrm>
        </p:grpSpPr>
        <p:sp>
          <p:nvSpPr>
            <p:cNvPr id="52277" name="Rectangle 14"/>
            <p:cNvSpPr>
              <a:spLocks noChangeArrowheads="1"/>
            </p:cNvSpPr>
            <p:nvPr/>
          </p:nvSpPr>
          <p:spPr bwMode="auto">
            <a:xfrm>
              <a:off x="3557" y="2864"/>
              <a:ext cx="641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488" tIns="44450" rIns="90488" bIns="44450">
              <a:spAutoFit/>
            </a:bodyPr>
            <a:lstStyle>
              <a:lvl1pPr>
                <a:spcBef>
                  <a:spcPct val="20000"/>
                </a:spcBef>
                <a:buSzPct val="100000"/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SzPct val="100000"/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SzPct val="100000"/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50000"/>
                </a:spcBef>
                <a:buSzTx/>
                <a:buFontTx/>
                <a:buNone/>
              </a:pPr>
              <a:r>
                <a:rPr lang="es-ES" altLang="es-AR" sz="1800" b="1"/>
                <a:t>GLU</a:t>
              </a:r>
            </a:p>
          </p:txBody>
        </p:sp>
        <p:sp>
          <p:nvSpPr>
            <p:cNvPr id="52278" name="Rectangle 15"/>
            <p:cNvSpPr>
              <a:spLocks noChangeArrowheads="1"/>
            </p:cNvSpPr>
            <p:nvPr/>
          </p:nvSpPr>
          <p:spPr bwMode="auto">
            <a:xfrm>
              <a:off x="1562" y="2864"/>
              <a:ext cx="641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488" tIns="44450" rIns="90488" bIns="44450">
              <a:spAutoFit/>
            </a:bodyPr>
            <a:lstStyle>
              <a:lvl1pPr>
                <a:spcBef>
                  <a:spcPct val="20000"/>
                </a:spcBef>
                <a:buSzPct val="100000"/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SzPct val="100000"/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SzPct val="100000"/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50000"/>
                </a:spcBef>
                <a:buSzTx/>
                <a:buFontTx/>
                <a:buNone/>
              </a:pPr>
              <a:r>
                <a:rPr lang="es-ES" altLang="es-AR" sz="1800" b="1"/>
                <a:t>GLU</a:t>
              </a:r>
            </a:p>
          </p:txBody>
        </p:sp>
        <p:sp>
          <p:nvSpPr>
            <p:cNvPr id="52279" name="Line 16"/>
            <p:cNvSpPr>
              <a:spLocks noChangeShapeType="1"/>
            </p:cNvSpPr>
            <p:nvPr/>
          </p:nvSpPr>
          <p:spPr bwMode="auto">
            <a:xfrm>
              <a:off x="2109" y="2955"/>
              <a:ext cx="1451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AR"/>
            </a:p>
          </p:txBody>
        </p:sp>
      </p:grpSp>
      <p:grpSp>
        <p:nvGrpSpPr>
          <p:cNvPr id="52232" name="Group 21"/>
          <p:cNvGrpSpPr>
            <a:grpSpLocks/>
          </p:cNvGrpSpPr>
          <p:nvPr/>
        </p:nvGrpSpPr>
        <p:grpSpPr bwMode="auto">
          <a:xfrm>
            <a:off x="2479675" y="3683000"/>
            <a:ext cx="4184650" cy="366713"/>
            <a:chOff x="1562" y="2320"/>
            <a:chExt cx="2636" cy="231"/>
          </a:xfrm>
        </p:grpSpPr>
        <p:sp>
          <p:nvSpPr>
            <p:cNvPr id="52274" name="Rectangle 18"/>
            <p:cNvSpPr>
              <a:spLocks noChangeArrowheads="1"/>
            </p:cNvSpPr>
            <p:nvPr/>
          </p:nvSpPr>
          <p:spPr bwMode="auto">
            <a:xfrm>
              <a:off x="3331" y="2320"/>
              <a:ext cx="867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488" tIns="44450" rIns="90488" bIns="44450">
              <a:spAutoFit/>
            </a:bodyPr>
            <a:lstStyle>
              <a:lvl1pPr>
                <a:spcBef>
                  <a:spcPct val="20000"/>
                </a:spcBef>
                <a:buSzPct val="100000"/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SzPct val="100000"/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SzPct val="100000"/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50000"/>
                </a:spcBef>
                <a:buSzTx/>
                <a:buFontTx/>
                <a:buNone/>
              </a:pPr>
              <a:r>
                <a:rPr lang="es-ES" altLang="es-AR" sz="1800" b="1">
                  <a:latin typeface="Symbol" pitchFamily="18" charset="2"/>
                </a:rPr>
                <a:t>a-</a:t>
              </a:r>
              <a:r>
                <a:rPr lang="es-ES" altLang="es-AR" sz="1800" b="1"/>
                <a:t>CetoG</a:t>
              </a:r>
            </a:p>
          </p:txBody>
        </p:sp>
        <p:sp>
          <p:nvSpPr>
            <p:cNvPr id="52275" name="Rectangle 19"/>
            <p:cNvSpPr>
              <a:spLocks noChangeArrowheads="1"/>
            </p:cNvSpPr>
            <p:nvPr/>
          </p:nvSpPr>
          <p:spPr bwMode="auto">
            <a:xfrm>
              <a:off x="1562" y="2320"/>
              <a:ext cx="867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488" tIns="44450" rIns="90488" bIns="44450">
              <a:spAutoFit/>
            </a:bodyPr>
            <a:lstStyle>
              <a:lvl1pPr>
                <a:spcBef>
                  <a:spcPct val="20000"/>
                </a:spcBef>
                <a:buSzPct val="100000"/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SzPct val="100000"/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SzPct val="100000"/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50000"/>
                </a:spcBef>
                <a:buSzTx/>
                <a:buFontTx/>
                <a:buNone/>
              </a:pPr>
              <a:r>
                <a:rPr lang="es-ES" altLang="es-AR" sz="1800" b="1">
                  <a:latin typeface="Symbol" pitchFamily="18" charset="2"/>
                </a:rPr>
                <a:t>a-</a:t>
              </a:r>
              <a:r>
                <a:rPr lang="es-ES" altLang="es-AR" sz="1800" b="1"/>
                <a:t>CetoG</a:t>
              </a:r>
            </a:p>
          </p:txBody>
        </p:sp>
        <p:sp>
          <p:nvSpPr>
            <p:cNvPr id="52276" name="Line 20"/>
            <p:cNvSpPr>
              <a:spLocks noChangeShapeType="1"/>
            </p:cNvSpPr>
            <p:nvPr/>
          </p:nvSpPr>
          <p:spPr bwMode="auto">
            <a:xfrm flipH="1">
              <a:off x="2427" y="2456"/>
              <a:ext cx="861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AR"/>
            </a:p>
          </p:txBody>
        </p:sp>
      </p:grpSp>
      <p:sp>
        <p:nvSpPr>
          <p:cNvPr id="52233" name="Line 22"/>
          <p:cNvSpPr>
            <a:spLocks noChangeShapeType="1"/>
          </p:cNvSpPr>
          <p:nvPr/>
        </p:nvSpPr>
        <p:spPr bwMode="auto">
          <a:xfrm>
            <a:off x="3851275" y="3033713"/>
            <a:ext cx="1368425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grpSp>
        <p:nvGrpSpPr>
          <p:cNvPr id="52234" name="Group 26"/>
          <p:cNvGrpSpPr>
            <a:grpSpLocks/>
          </p:cNvGrpSpPr>
          <p:nvPr/>
        </p:nvGrpSpPr>
        <p:grpSpPr bwMode="auto">
          <a:xfrm>
            <a:off x="390525" y="2170113"/>
            <a:ext cx="3068638" cy="722312"/>
            <a:chOff x="246" y="1367"/>
            <a:chExt cx="1933" cy="455"/>
          </a:xfrm>
        </p:grpSpPr>
        <p:sp>
          <p:nvSpPr>
            <p:cNvPr id="52271" name="Rectangle 23"/>
            <p:cNvSpPr>
              <a:spLocks noChangeArrowheads="1"/>
            </p:cNvSpPr>
            <p:nvPr/>
          </p:nvSpPr>
          <p:spPr bwMode="auto">
            <a:xfrm>
              <a:off x="246" y="1367"/>
              <a:ext cx="958" cy="250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488" tIns="44450" rIns="90488" bIns="44450">
              <a:spAutoFit/>
            </a:bodyPr>
            <a:lstStyle>
              <a:lvl1pPr>
                <a:spcBef>
                  <a:spcPct val="20000"/>
                </a:spcBef>
                <a:buSzPct val="100000"/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SzPct val="100000"/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SzPct val="100000"/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50000"/>
                </a:spcBef>
                <a:buSzTx/>
                <a:buFontTx/>
                <a:buNone/>
              </a:pPr>
              <a:r>
                <a:rPr lang="es-ES" altLang="es-AR" sz="2000" b="1"/>
                <a:t>NADH + H</a:t>
              </a:r>
              <a:r>
                <a:rPr lang="es-ES" altLang="es-AR" sz="2000" b="1" baseline="30000"/>
                <a:t>+</a:t>
              </a:r>
            </a:p>
          </p:txBody>
        </p:sp>
        <p:sp>
          <p:nvSpPr>
            <p:cNvPr id="52272" name="Rectangle 24"/>
            <p:cNvSpPr>
              <a:spLocks noChangeArrowheads="1"/>
            </p:cNvSpPr>
            <p:nvPr/>
          </p:nvSpPr>
          <p:spPr bwMode="auto">
            <a:xfrm>
              <a:off x="1516" y="1412"/>
              <a:ext cx="663" cy="250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488" tIns="44450" rIns="90488" bIns="44450">
              <a:spAutoFit/>
            </a:bodyPr>
            <a:lstStyle>
              <a:lvl1pPr>
                <a:spcBef>
                  <a:spcPct val="20000"/>
                </a:spcBef>
                <a:buSzPct val="100000"/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SzPct val="100000"/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SzPct val="100000"/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50000"/>
                </a:spcBef>
                <a:buSzTx/>
                <a:buFontTx/>
                <a:buNone/>
              </a:pPr>
              <a:r>
                <a:rPr lang="es-ES" altLang="es-AR" sz="2000" b="1"/>
                <a:t>NAD</a:t>
              </a:r>
              <a:r>
                <a:rPr lang="es-ES" altLang="es-AR" sz="2000" b="1" baseline="30000"/>
                <a:t>+</a:t>
              </a:r>
            </a:p>
          </p:txBody>
        </p:sp>
        <p:sp>
          <p:nvSpPr>
            <p:cNvPr id="52273" name="Freeform 25"/>
            <p:cNvSpPr>
              <a:spLocks/>
            </p:cNvSpPr>
            <p:nvPr/>
          </p:nvSpPr>
          <p:spPr bwMode="auto">
            <a:xfrm>
              <a:off x="1202" y="1639"/>
              <a:ext cx="401" cy="183"/>
            </a:xfrm>
            <a:custGeom>
              <a:avLst/>
              <a:gdLst>
                <a:gd name="T0" fmla="*/ 1 w 401"/>
                <a:gd name="T1" fmla="*/ 19 h 183"/>
                <a:gd name="T2" fmla="*/ 6 w 401"/>
                <a:gd name="T3" fmla="*/ 54 h 183"/>
                <a:gd name="T4" fmla="*/ 17 w 401"/>
                <a:gd name="T5" fmla="*/ 87 h 183"/>
                <a:gd name="T6" fmla="*/ 33 w 401"/>
                <a:gd name="T7" fmla="*/ 116 h 183"/>
                <a:gd name="T8" fmla="*/ 42 w 401"/>
                <a:gd name="T9" fmla="*/ 129 h 183"/>
                <a:gd name="T10" fmla="*/ 52 w 401"/>
                <a:gd name="T11" fmla="*/ 141 h 183"/>
                <a:gd name="T12" fmla="*/ 63 w 401"/>
                <a:gd name="T13" fmla="*/ 151 h 183"/>
                <a:gd name="T14" fmla="*/ 75 w 401"/>
                <a:gd name="T15" fmla="*/ 160 h 183"/>
                <a:gd name="T16" fmla="*/ 87 w 401"/>
                <a:gd name="T17" fmla="*/ 168 h 183"/>
                <a:gd name="T18" fmla="*/ 101 w 401"/>
                <a:gd name="T19" fmla="*/ 174 h 183"/>
                <a:gd name="T20" fmla="*/ 114 w 401"/>
                <a:gd name="T21" fmla="*/ 178 h 183"/>
                <a:gd name="T22" fmla="*/ 128 w 401"/>
                <a:gd name="T23" fmla="*/ 181 h 183"/>
                <a:gd name="T24" fmla="*/ 143 w 401"/>
                <a:gd name="T25" fmla="*/ 182 h 183"/>
                <a:gd name="T26" fmla="*/ 235 w 401"/>
                <a:gd name="T27" fmla="*/ 182 h 183"/>
                <a:gd name="T28" fmla="*/ 257 w 401"/>
                <a:gd name="T29" fmla="*/ 177 h 183"/>
                <a:gd name="T30" fmla="*/ 278 w 401"/>
                <a:gd name="T31" fmla="*/ 169 h 183"/>
                <a:gd name="T32" fmla="*/ 298 w 401"/>
                <a:gd name="T33" fmla="*/ 156 h 183"/>
                <a:gd name="T34" fmla="*/ 316 w 401"/>
                <a:gd name="T35" fmla="*/ 140 h 183"/>
                <a:gd name="T36" fmla="*/ 331 w 401"/>
                <a:gd name="T37" fmla="*/ 121 h 183"/>
                <a:gd name="T38" fmla="*/ 345 w 401"/>
                <a:gd name="T39" fmla="*/ 99 h 183"/>
                <a:gd name="T40" fmla="*/ 355 w 401"/>
                <a:gd name="T41" fmla="*/ 74 h 183"/>
                <a:gd name="T42" fmla="*/ 400 w 401"/>
                <a:gd name="T43" fmla="*/ 61 h 183"/>
                <a:gd name="T44" fmla="*/ 237 w 401"/>
                <a:gd name="T45" fmla="*/ 61 h 183"/>
                <a:gd name="T46" fmla="*/ 274 w 401"/>
                <a:gd name="T47" fmla="*/ 71 h 183"/>
                <a:gd name="T48" fmla="*/ 266 w 401"/>
                <a:gd name="T49" fmla="*/ 90 h 183"/>
                <a:gd name="T50" fmla="*/ 257 w 401"/>
                <a:gd name="T51" fmla="*/ 108 h 183"/>
                <a:gd name="T52" fmla="*/ 247 w 401"/>
                <a:gd name="T53" fmla="*/ 125 h 183"/>
                <a:gd name="T54" fmla="*/ 235 w 401"/>
                <a:gd name="T55" fmla="*/ 139 h 183"/>
                <a:gd name="T56" fmla="*/ 222 w 401"/>
                <a:gd name="T57" fmla="*/ 152 h 183"/>
                <a:gd name="T58" fmla="*/ 207 w 401"/>
                <a:gd name="T59" fmla="*/ 162 h 183"/>
                <a:gd name="T60" fmla="*/ 192 w 401"/>
                <a:gd name="T61" fmla="*/ 171 h 183"/>
                <a:gd name="T62" fmla="*/ 173 w 401"/>
                <a:gd name="T63" fmla="*/ 169 h 183"/>
                <a:gd name="T64" fmla="*/ 152 w 401"/>
                <a:gd name="T65" fmla="*/ 156 h 183"/>
                <a:gd name="T66" fmla="*/ 133 w 401"/>
                <a:gd name="T67" fmla="*/ 140 h 183"/>
                <a:gd name="T68" fmla="*/ 117 w 401"/>
                <a:gd name="T69" fmla="*/ 119 h 183"/>
                <a:gd name="T70" fmla="*/ 104 w 401"/>
                <a:gd name="T71" fmla="*/ 97 h 183"/>
                <a:gd name="T72" fmla="*/ 94 w 401"/>
                <a:gd name="T73" fmla="*/ 71 h 183"/>
                <a:gd name="T74" fmla="*/ 87 w 401"/>
                <a:gd name="T75" fmla="*/ 44 h 183"/>
                <a:gd name="T76" fmla="*/ 83 w 401"/>
                <a:gd name="T77" fmla="*/ 15 h 183"/>
                <a:gd name="T78" fmla="*/ 0 w 401"/>
                <a:gd name="T79" fmla="*/ 0 h 183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401"/>
                <a:gd name="T121" fmla="*/ 0 h 183"/>
                <a:gd name="T122" fmla="*/ 401 w 401"/>
                <a:gd name="T123" fmla="*/ 183 h 183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401" h="183">
                  <a:moveTo>
                    <a:pt x="0" y="0"/>
                  </a:moveTo>
                  <a:lnTo>
                    <a:pt x="1" y="19"/>
                  </a:lnTo>
                  <a:lnTo>
                    <a:pt x="3" y="37"/>
                  </a:lnTo>
                  <a:lnTo>
                    <a:pt x="6" y="54"/>
                  </a:lnTo>
                  <a:lnTo>
                    <a:pt x="12" y="71"/>
                  </a:lnTo>
                  <a:lnTo>
                    <a:pt x="17" y="87"/>
                  </a:lnTo>
                  <a:lnTo>
                    <a:pt x="24" y="102"/>
                  </a:lnTo>
                  <a:lnTo>
                    <a:pt x="33" y="116"/>
                  </a:lnTo>
                  <a:lnTo>
                    <a:pt x="37" y="123"/>
                  </a:lnTo>
                  <a:lnTo>
                    <a:pt x="42" y="129"/>
                  </a:lnTo>
                  <a:lnTo>
                    <a:pt x="47" y="135"/>
                  </a:lnTo>
                  <a:lnTo>
                    <a:pt x="52" y="141"/>
                  </a:lnTo>
                  <a:lnTo>
                    <a:pt x="58" y="146"/>
                  </a:lnTo>
                  <a:lnTo>
                    <a:pt x="63" y="151"/>
                  </a:lnTo>
                  <a:lnTo>
                    <a:pt x="69" y="156"/>
                  </a:lnTo>
                  <a:lnTo>
                    <a:pt x="75" y="160"/>
                  </a:lnTo>
                  <a:lnTo>
                    <a:pt x="81" y="164"/>
                  </a:lnTo>
                  <a:lnTo>
                    <a:pt x="87" y="168"/>
                  </a:lnTo>
                  <a:lnTo>
                    <a:pt x="94" y="171"/>
                  </a:lnTo>
                  <a:lnTo>
                    <a:pt x="101" y="174"/>
                  </a:lnTo>
                  <a:lnTo>
                    <a:pt x="107" y="177"/>
                  </a:lnTo>
                  <a:lnTo>
                    <a:pt x="114" y="178"/>
                  </a:lnTo>
                  <a:lnTo>
                    <a:pt x="121" y="180"/>
                  </a:lnTo>
                  <a:lnTo>
                    <a:pt x="128" y="181"/>
                  </a:lnTo>
                  <a:lnTo>
                    <a:pt x="136" y="182"/>
                  </a:lnTo>
                  <a:lnTo>
                    <a:pt x="143" y="182"/>
                  </a:lnTo>
                  <a:lnTo>
                    <a:pt x="224" y="182"/>
                  </a:lnTo>
                  <a:lnTo>
                    <a:pt x="235" y="182"/>
                  </a:lnTo>
                  <a:lnTo>
                    <a:pt x="246" y="180"/>
                  </a:lnTo>
                  <a:lnTo>
                    <a:pt x="257" y="177"/>
                  </a:lnTo>
                  <a:lnTo>
                    <a:pt x="268" y="173"/>
                  </a:lnTo>
                  <a:lnTo>
                    <a:pt x="278" y="169"/>
                  </a:lnTo>
                  <a:lnTo>
                    <a:pt x="288" y="163"/>
                  </a:lnTo>
                  <a:lnTo>
                    <a:pt x="298" y="156"/>
                  </a:lnTo>
                  <a:lnTo>
                    <a:pt x="307" y="148"/>
                  </a:lnTo>
                  <a:lnTo>
                    <a:pt x="316" y="140"/>
                  </a:lnTo>
                  <a:lnTo>
                    <a:pt x="323" y="131"/>
                  </a:lnTo>
                  <a:lnTo>
                    <a:pt x="331" y="121"/>
                  </a:lnTo>
                  <a:lnTo>
                    <a:pt x="338" y="110"/>
                  </a:lnTo>
                  <a:lnTo>
                    <a:pt x="345" y="99"/>
                  </a:lnTo>
                  <a:lnTo>
                    <a:pt x="350" y="87"/>
                  </a:lnTo>
                  <a:lnTo>
                    <a:pt x="355" y="74"/>
                  </a:lnTo>
                  <a:lnTo>
                    <a:pt x="359" y="61"/>
                  </a:lnTo>
                  <a:lnTo>
                    <a:pt x="400" y="61"/>
                  </a:lnTo>
                  <a:lnTo>
                    <a:pt x="326" y="0"/>
                  </a:lnTo>
                  <a:lnTo>
                    <a:pt x="237" y="61"/>
                  </a:lnTo>
                  <a:lnTo>
                    <a:pt x="277" y="61"/>
                  </a:lnTo>
                  <a:lnTo>
                    <a:pt x="274" y="71"/>
                  </a:lnTo>
                  <a:lnTo>
                    <a:pt x="271" y="81"/>
                  </a:lnTo>
                  <a:lnTo>
                    <a:pt x="266" y="90"/>
                  </a:lnTo>
                  <a:lnTo>
                    <a:pt x="262" y="100"/>
                  </a:lnTo>
                  <a:lnTo>
                    <a:pt x="257" y="108"/>
                  </a:lnTo>
                  <a:lnTo>
                    <a:pt x="252" y="117"/>
                  </a:lnTo>
                  <a:lnTo>
                    <a:pt x="247" y="125"/>
                  </a:lnTo>
                  <a:lnTo>
                    <a:pt x="241" y="132"/>
                  </a:lnTo>
                  <a:lnTo>
                    <a:pt x="235" y="139"/>
                  </a:lnTo>
                  <a:lnTo>
                    <a:pt x="228" y="146"/>
                  </a:lnTo>
                  <a:lnTo>
                    <a:pt x="222" y="152"/>
                  </a:lnTo>
                  <a:lnTo>
                    <a:pt x="215" y="157"/>
                  </a:lnTo>
                  <a:lnTo>
                    <a:pt x="207" y="162"/>
                  </a:lnTo>
                  <a:lnTo>
                    <a:pt x="200" y="167"/>
                  </a:lnTo>
                  <a:lnTo>
                    <a:pt x="192" y="171"/>
                  </a:lnTo>
                  <a:lnTo>
                    <a:pt x="184" y="174"/>
                  </a:lnTo>
                  <a:lnTo>
                    <a:pt x="173" y="169"/>
                  </a:lnTo>
                  <a:lnTo>
                    <a:pt x="162" y="163"/>
                  </a:lnTo>
                  <a:lnTo>
                    <a:pt x="152" y="156"/>
                  </a:lnTo>
                  <a:lnTo>
                    <a:pt x="142" y="148"/>
                  </a:lnTo>
                  <a:lnTo>
                    <a:pt x="133" y="140"/>
                  </a:lnTo>
                  <a:lnTo>
                    <a:pt x="125" y="130"/>
                  </a:lnTo>
                  <a:lnTo>
                    <a:pt x="117" y="119"/>
                  </a:lnTo>
                  <a:lnTo>
                    <a:pt x="110" y="108"/>
                  </a:lnTo>
                  <a:lnTo>
                    <a:pt x="104" y="97"/>
                  </a:lnTo>
                  <a:lnTo>
                    <a:pt x="98" y="84"/>
                  </a:lnTo>
                  <a:lnTo>
                    <a:pt x="94" y="71"/>
                  </a:lnTo>
                  <a:lnTo>
                    <a:pt x="90" y="58"/>
                  </a:lnTo>
                  <a:lnTo>
                    <a:pt x="87" y="44"/>
                  </a:lnTo>
                  <a:lnTo>
                    <a:pt x="84" y="30"/>
                  </a:lnTo>
                  <a:lnTo>
                    <a:pt x="83" y="15"/>
                  </a:lnTo>
                  <a:lnTo>
                    <a:pt x="82" y="0"/>
                  </a:lnTo>
                  <a:lnTo>
                    <a:pt x="0" y="0"/>
                  </a:lnTo>
                </a:path>
              </a:pathLst>
            </a:custGeom>
            <a:solidFill>
              <a:schemeClr val="accent1"/>
            </a:soli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s-AR"/>
            </a:p>
          </p:txBody>
        </p:sp>
      </p:grpSp>
      <p:grpSp>
        <p:nvGrpSpPr>
          <p:cNvPr id="52235" name="Group 30"/>
          <p:cNvGrpSpPr>
            <a:grpSpLocks/>
          </p:cNvGrpSpPr>
          <p:nvPr/>
        </p:nvGrpSpPr>
        <p:grpSpPr bwMode="auto">
          <a:xfrm>
            <a:off x="5756275" y="2241550"/>
            <a:ext cx="3068638" cy="793750"/>
            <a:chOff x="3626" y="1412"/>
            <a:chExt cx="1933" cy="500"/>
          </a:xfrm>
        </p:grpSpPr>
        <p:sp>
          <p:nvSpPr>
            <p:cNvPr id="52268" name="Rectangle 27"/>
            <p:cNvSpPr>
              <a:spLocks noChangeArrowheads="1"/>
            </p:cNvSpPr>
            <p:nvPr/>
          </p:nvSpPr>
          <p:spPr bwMode="auto">
            <a:xfrm>
              <a:off x="4510" y="1412"/>
              <a:ext cx="1049" cy="250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488" tIns="44450" rIns="90488" bIns="44450">
              <a:spAutoFit/>
            </a:bodyPr>
            <a:lstStyle>
              <a:lvl1pPr>
                <a:spcBef>
                  <a:spcPct val="20000"/>
                </a:spcBef>
                <a:buSzPct val="100000"/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SzPct val="100000"/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SzPct val="100000"/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50000"/>
                </a:spcBef>
                <a:buSzTx/>
                <a:buFontTx/>
                <a:buNone/>
              </a:pPr>
              <a:r>
                <a:rPr lang="es-ES" altLang="es-AR" sz="2000" b="1"/>
                <a:t>NADH + H</a:t>
              </a:r>
              <a:r>
                <a:rPr lang="es-ES" altLang="es-AR" sz="2000" b="1" baseline="30000"/>
                <a:t>+</a:t>
              </a:r>
            </a:p>
          </p:txBody>
        </p:sp>
        <p:sp>
          <p:nvSpPr>
            <p:cNvPr id="52269" name="Rectangle 28"/>
            <p:cNvSpPr>
              <a:spLocks noChangeArrowheads="1"/>
            </p:cNvSpPr>
            <p:nvPr/>
          </p:nvSpPr>
          <p:spPr bwMode="auto">
            <a:xfrm>
              <a:off x="3626" y="1412"/>
              <a:ext cx="663" cy="250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488" tIns="44450" rIns="90488" bIns="44450">
              <a:spAutoFit/>
            </a:bodyPr>
            <a:lstStyle>
              <a:lvl1pPr>
                <a:spcBef>
                  <a:spcPct val="20000"/>
                </a:spcBef>
                <a:buSzPct val="100000"/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SzPct val="100000"/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SzPct val="100000"/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50000"/>
                </a:spcBef>
                <a:buSzTx/>
                <a:buFontTx/>
                <a:buNone/>
              </a:pPr>
              <a:r>
                <a:rPr lang="es-ES" altLang="es-AR" sz="2000" b="1"/>
                <a:t>NAD</a:t>
              </a:r>
              <a:r>
                <a:rPr lang="es-ES" altLang="es-AR" sz="2000" b="1" baseline="30000"/>
                <a:t>+</a:t>
              </a:r>
            </a:p>
          </p:txBody>
        </p:sp>
        <p:sp>
          <p:nvSpPr>
            <p:cNvPr id="52270" name="Freeform 29"/>
            <p:cNvSpPr>
              <a:spLocks/>
            </p:cNvSpPr>
            <p:nvPr/>
          </p:nvSpPr>
          <p:spPr bwMode="auto">
            <a:xfrm>
              <a:off x="4150" y="1684"/>
              <a:ext cx="401" cy="228"/>
            </a:xfrm>
            <a:custGeom>
              <a:avLst/>
              <a:gdLst>
                <a:gd name="T0" fmla="*/ 1 w 401"/>
                <a:gd name="T1" fmla="*/ 23 h 228"/>
                <a:gd name="T2" fmla="*/ 6 w 401"/>
                <a:gd name="T3" fmla="*/ 67 h 228"/>
                <a:gd name="T4" fmla="*/ 17 w 401"/>
                <a:gd name="T5" fmla="*/ 108 h 228"/>
                <a:gd name="T6" fmla="*/ 33 w 401"/>
                <a:gd name="T7" fmla="*/ 144 h 228"/>
                <a:gd name="T8" fmla="*/ 42 w 401"/>
                <a:gd name="T9" fmla="*/ 161 h 228"/>
                <a:gd name="T10" fmla="*/ 52 w 401"/>
                <a:gd name="T11" fmla="*/ 175 h 228"/>
                <a:gd name="T12" fmla="*/ 63 w 401"/>
                <a:gd name="T13" fmla="*/ 188 h 228"/>
                <a:gd name="T14" fmla="*/ 75 w 401"/>
                <a:gd name="T15" fmla="*/ 200 h 228"/>
                <a:gd name="T16" fmla="*/ 87 w 401"/>
                <a:gd name="T17" fmla="*/ 209 h 228"/>
                <a:gd name="T18" fmla="*/ 101 w 401"/>
                <a:gd name="T19" fmla="*/ 217 h 228"/>
                <a:gd name="T20" fmla="*/ 114 w 401"/>
                <a:gd name="T21" fmla="*/ 222 h 228"/>
                <a:gd name="T22" fmla="*/ 128 w 401"/>
                <a:gd name="T23" fmla="*/ 226 h 228"/>
                <a:gd name="T24" fmla="*/ 143 w 401"/>
                <a:gd name="T25" fmla="*/ 227 h 228"/>
                <a:gd name="T26" fmla="*/ 235 w 401"/>
                <a:gd name="T27" fmla="*/ 226 h 228"/>
                <a:gd name="T28" fmla="*/ 257 w 401"/>
                <a:gd name="T29" fmla="*/ 221 h 228"/>
                <a:gd name="T30" fmla="*/ 278 w 401"/>
                <a:gd name="T31" fmla="*/ 210 h 228"/>
                <a:gd name="T32" fmla="*/ 298 w 401"/>
                <a:gd name="T33" fmla="*/ 194 h 228"/>
                <a:gd name="T34" fmla="*/ 316 w 401"/>
                <a:gd name="T35" fmla="*/ 175 h 228"/>
                <a:gd name="T36" fmla="*/ 331 w 401"/>
                <a:gd name="T37" fmla="*/ 151 h 228"/>
                <a:gd name="T38" fmla="*/ 345 w 401"/>
                <a:gd name="T39" fmla="*/ 123 h 228"/>
                <a:gd name="T40" fmla="*/ 355 w 401"/>
                <a:gd name="T41" fmla="*/ 92 h 228"/>
                <a:gd name="T42" fmla="*/ 400 w 401"/>
                <a:gd name="T43" fmla="*/ 76 h 228"/>
                <a:gd name="T44" fmla="*/ 237 w 401"/>
                <a:gd name="T45" fmla="*/ 76 h 228"/>
                <a:gd name="T46" fmla="*/ 274 w 401"/>
                <a:gd name="T47" fmla="*/ 89 h 228"/>
                <a:gd name="T48" fmla="*/ 266 w 401"/>
                <a:gd name="T49" fmla="*/ 112 h 228"/>
                <a:gd name="T50" fmla="*/ 257 w 401"/>
                <a:gd name="T51" fmla="*/ 135 h 228"/>
                <a:gd name="T52" fmla="*/ 247 w 401"/>
                <a:gd name="T53" fmla="*/ 155 h 228"/>
                <a:gd name="T54" fmla="*/ 235 w 401"/>
                <a:gd name="T55" fmla="*/ 174 h 228"/>
                <a:gd name="T56" fmla="*/ 222 w 401"/>
                <a:gd name="T57" fmla="*/ 190 h 228"/>
                <a:gd name="T58" fmla="*/ 207 w 401"/>
                <a:gd name="T59" fmla="*/ 203 h 228"/>
                <a:gd name="T60" fmla="*/ 192 w 401"/>
                <a:gd name="T61" fmla="*/ 214 h 228"/>
                <a:gd name="T62" fmla="*/ 173 w 401"/>
                <a:gd name="T63" fmla="*/ 212 h 228"/>
                <a:gd name="T64" fmla="*/ 152 w 401"/>
                <a:gd name="T65" fmla="*/ 196 h 228"/>
                <a:gd name="T66" fmla="*/ 133 w 401"/>
                <a:gd name="T67" fmla="*/ 175 h 228"/>
                <a:gd name="T68" fmla="*/ 117 w 401"/>
                <a:gd name="T69" fmla="*/ 150 h 228"/>
                <a:gd name="T70" fmla="*/ 104 w 401"/>
                <a:gd name="T71" fmla="*/ 121 h 228"/>
                <a:gd name="T72" fmla="*/ 94 w 401"/>
                <a:gd name="T73" fmla="*/ 89 h 228"/>
                <a:gd name="T74" fmla="*/ 87 w 401"/>
                <a:gd name="T75" fmla="*/ 55 h 228"/>
                <a:gd name="T76" fmla="*/ 83 w 401"/>
                <a:gd name="T77" fmla="*/ 19 h 228"/>
                <a:gd name="T78" fmla="*/ 0 w 401"/>
                <a:gd name="T79" fmla="*/ 0 h 228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401"/>
                <a:gd name="T121" fmla="*/ 0 h 228"/>
                <a:gd name="T122" fmla="*/ 401 w 401"/>
                <a:gd name="T123" fmla="*/ 228 h 228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401" h="228">
                  <a:moveTo>
                    <a:pt x="0" y="0"/>
                  </a:moveTo>
                  <a:lnTo>
                    <a:pt x="1" y="23"/>
                  </a:lnTo>
                  <a:lnTo>
                    <a:pt x="3" y="46"/>
                  </a:lnTo>
                  <a:lnTo>
                    <a:pt x="6" y="67"/>
                  </a:lnTo>
                  <a:lnTo>
                    <a:pt x="12" y="88"/>
                  </a:lnTo>
                  <a:lnTo>
                    <a:pt x="17" y="108"/>
                  </a:lnTo>
                  <a:lnTo>
                    <a:pt x="24" y="127"/>
                  </a:lnTo>
                  <a:lnTo>
                    <a:pt x="33" y="144"/>
                  </a:lnTo>
                  <a:lnTo>
                    <a:pt x="37" y="152"/>
                  </a:lnTo>
                  <a:lnTo>
                    <a:pt x="42" y="161"/>
                  </a:lnTo>
                  <a:lnTo>
                    <a:pt x="47" y="168"/>
                  </a:lnTo>
                  <a:lnTo>
                    <a:pt x="52" y="175"/>
                  </a:lnTo>
                  <a:lnTo>
                    <a:pt x="58" y="182"/>
                  </a:lnTo>
                  <a:lnTo>
                    <a:pt x="63" y="188"/>
                  </a:lnTo>
                  <a:lnTo>
                    <a:pt x="69" y="194"/>
                  </a:lnTo>
                  <a:lnTo>
                    <a:pt x="75" y="200"/>
                  </a:lnTo>
                  <a:lnTo>
                    <a:pt x="81" y="205"/>
                  </a:lnTo>
                  <a:lnTo>
                    <a:pt x="87" y="209"/>
                  </a:lnTo>
                  <a:lnTo>
                    <a:pt x="94" y="213"/>
                  </a:lnTo>
                  <a:lnTo>
                    <a:pt x="101" y="217"/>
                  </a:lnTo>
                  <a:lnTo>
                    <a:pt x="107" y="220"/>
                  </a:lnTo>
                  <a:lnTo>
                    <a:pt x="114" y="222"/>
                  </a:lnTo>
                  <a:lnTo>
                    <a:pt x="121" y="224"/>
                  </a:lnTo>
                  <a:lnTo>
                    <a:pt x="128" y="226"/>
                  </a:lnTo>
                  <a:lnTo>
                    <a:pt x="136" y="227"/>
                  </a:lnTo>
                  <a:lnTo>
                    <a:pt x="143" y="227"/>
                  </a:lnTo>
                  <a:lnTo>
                    <a:pt x="224" y="227"/>
                  </a:lnTo>
                  <a:lnTo>
                    <a:pt x="235" y="226"/>
                  </a:lnTo>
                  <a:lnTo>
                    <a:pt x="246" y="224"/>
                  </a:lnTo>
                  <a:lnTo>
                    <a:pt x="257" y="221"/>
                  </a:lnTo>
                  <a:lnTo>
                    <a:pt x="268" y="216"/>
                  </a:lnTo>
                  <a:lnTo>
                    <a:pt x="278" y="210"/>
                  </a:lnTo>
                  <a:lnTo>
                    <a:pt x="288" y="203"/>
                  </a:lnTo>
                  <a:lnTo>
                    <a:pt x="298" y="194"/>
                  </a:lnTo>
                  <a:lnTo>
                    <a:pt x="307" y="185"/>
                  </a:lnTo>
                  <a:lnTo>
                    <a:pt x="316" y="175"/>
                  </a:lnTo>
                  <a:lnTo>
                    <a:pt x="323" y="163"/>
                  </a:lnTo>
                  <a:lnTo>
                    <a:pt x="331" y="151"/>
                  </a:lnTo>
                  <a:lnTo>
                    <a:pt x="338" y="138"/>
                  </a:lnTo>
                  <a:lnTo>
                    <a:pt x="345" y="123"/>
                  </a:lnTo>
                  <a:lnTo>
                    <a:pt x="350" y="108"/>
                  </a:lnTo>
                  <a:lnTo>
                    <a:pt x="355" y="92"/>
                  </a:lnTo>
                  <a:lnTo>
                    <a:pt x="359" y="76"/>
                  </a:lnTo>
                  <a:lnTo>
                    <a:pt x="400" y="76"/>
                  </a:lnTo>
                  <a:lnTo>
                    <a:pt x="326" y="0"/>
                  </a:lnTo>
                  <a:lnTo>
                    <a:pt x="237" y="76"/>
                  </a:lnTo>
                  <a:lnTo>
                    <a:pt x="277" y="76"/>
                  </a:lnTo>
                  <a:lnTo>
                    <a:pt x="274" y="89"/>
                  </a:lnTo>
                  <a:lnTo>
                    <a:pt x="271" y="101"/>
                  </a:lnTo>
                  <a:lnTo>
                    <a:pt x="266" y="112"/>
                  </a:lnTo>
                  <a:lnTo>
                    <a:pt x="262" y="124"/>
                  </a:lnTo>
                  <a:lnTo>
                    <a:pt x="257" y="135"/>
                  </a:lnTo>
                  <a:lnTo>
                    <a:pt x="252" y="145"/>
                  </a:lnTo>
                  <a:lnTo>
                    <a:pt x="247" y="155"/>
                  </a:lnTo>
                  <a:lnTo>
                    <a:pt x="241" y="165"/>
                  </a:lnTo>
                  <a:lnTo>
                    <a:pt x="235" y="174"/>
                  </a:lnTo>
                  <a:lnTo>
                    <a:pt x="228" y="182"/>
                  </a:lnTo>
                  <a:lnTo>
                    <a:pt x="222" y="190"/>
                  </a:lnTo>
                  <a:lnTo>
                    <a:pt x="215" y="197"/>
                  </a:lnTo>
                  <a:lnTo>
                    <a:pt x="207" y="203"/>
                  </a:lnTo>
                  <a:lnTo>
                    <a:pt x="200" y="209"/>
                  </a:lnTo>
                  <a:lnTo>
                    <a:pt x="192" y="214"/>
                  </a:lnTo>
                  <a:lnTo>
                    <a:pt x="184" y="218"/>
                  </a:lnTo>
                  <a:lnTo>
                    <a:pt x="173" y="212"/>
                  </a:lnTo>
                  <a:lnTo>
                    <a:pt x="162" y="205"/>
                  </a:lnTo>
                  <a:lnTo>
                    <a:pt x="152" y="196"/>
                  </a:lnTo>
                  <a:lnTo>
                    <a:pt x="142" y="186"/>
                  </a:lnTo>
                  <a:lnTo>
                    <a:pt x="133" y="175"/>
                  </a:lnTo>
                  <a:lnTo>
                    <a:pt x="125" y="163"/>
                  </a:lnTo>
                  <a:lnTo>
                    <a:pt x="117" y="150"/>
                  </a:lnTo>
                  <a:lnTo>
                    <a:pt x="110" y="136"/>
                  </a:lnTo>
                  <a:lnTo>
                    <a:pt x="104" y="121"/>
                  </a:lnTo>
                  <a:lnTo>
                    <a:pt x="98" y="105"/>
                  </a:lnTo>
                  <a:lnTo>
                    <a:pt x="94" y="89"/>
                  </a:lnTo>
                  <a:lnTo>
                    <a:pt x="90" y="72"/>
                  </a:lnTo>
                  <a:lnTo>
                    <a:pt x="87" y="55"/>
                  </a:lnTo>
                  <a:lnTo>
                    <a:pt x="84" y="37"/>
                  </a:lnTo>
                  <a:lnTo>
                    <a:pt x="83" y="19"/>
                  </a:lnTo>
                  <a:lnTo>
                    <a:pt x="82" y="0"/>
                  </a:lnTo>
                  <a:lnTo>
                    <a:pt x="0" y="0"/>
                  </a:lnTo>
                </a:path>
              </a:pathLst>
            </a:custGeom>
            <a:solidFill>
              <a:schemeClr val="accent1"/>
            </a:soli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s-AR"/>
            </a:p>
          </p:txBody>
        </p:sp>
      </p:grpSp>
      <p:grpSp>
        <p:nvGrpSpPr>
          <p:cNvPr id="52236" name="Group 35"/>
          <p:cNvGrpSpPr>
            <a:grpSpLocks/>
          </p:cNvGrpSpPr>
          <p:nvPr/>
        </p:nvGrpSpPr>
        <p:grpSpPr bwMode="auto">
          <a:xfrm>
            <a:off x="323850" y="2817813"/>
            <a:ext cx="3394075" cy="798512"/>
            <a:chOff x="204" y="1775"/>
            <a:chExt cx="2138" cy="503"/>
          </a:xfrm>
        </p:grpSpPr>
        <p:sp>
          <p:nvSpPr>
            <p:cNvPr id="52264" name="Rectangle 31"/>
            <p:cNvSpPr>
              <a:spLocks noChangeArrowheads="1"/>
            </p:cNvSpPr>
            <p:nvPr/>
          </p:nvSpPr>
          <p:spPr bwMode="auto">
            <a:xfrm>
              <a:off x="204" y="1775"/>
              <a:ext cx="958" cy="231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488" tIns="44450" rIns="90488" bIns="44450">
              <a:spAutoFit/>
            </a:bodyPr>
            <a:lstStyle>
              <a:lvl1pPr>
                <a:spcBef>
                  <a:spcPct val="20000"/>
                </a:spcBef>
                <a:buSzPct val="100000"/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SzPct val="100000"/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SzPct val="100000"/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  <a:buSzTx/>
                <a:buFontTx/>
                <a:buNone/>
              </a:pPr>
              <a:r>
                <a:rPr lang="es-ES" altLang="es-AR" sz="1800" b="1">
                  <a:solidFill>
                    <a:schemeClr val="accent2"/>
                  </a:solidFill>
                </a:rPr>
                <a:t>Oxalacetato</a:t>
              </a:r>
            </a:p>
          </p:txBody>
        </p:sp>
        <p:sp>
          <p:nvSpPr>
            <p:cNvPr id="52265" name="Rectangle 32"/>
            <p:cNvSpPr>
              <a:spLocks noChangeArrowheads="1"/>
            </p:cNvSpPr>
            <p:nvPr/>
          </p:nvSpPr>
          <p:spPr bwMode="auto">
            <a:xfrm>
              <a:off x="1701" y="1775"/>
              <a:ext cx="641" cy="231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488" tIns="44450" rIns="90488" bIns="44450">
              <a:spAutoFit/>
            </a:bodyPr>
            <a:lstStyle>
              <a:lvl1pPr>
                <a:spcBef>
                  <a:spcPct val="20000"/>
                </a:spcBef>
                <a:buSzPct val="100000"/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SzPct val="100000"/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SzPct val="100000"/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  <a:buSzTx/>
                <a:buFontTx/>
                <a:buNone/>
              </a:pPr>
              <a:r>
                <a:rPr lang="es-ES" altLang="es-AR" sz="1800" b="1">
                  <a:solidFill>
                    <a:schemeClr val="accent2"/>
                  </a:solidFill>
                </a:rPr>
                <a:t>Malato</a:t>
              </a:r>
            </a:p>
          </p:txBody>
        </p:sp>
        <p:sp>
          <p:nvSpPr>
            <p:cNvPr id="52266" name="Line 33"/>
            <p:cNvSpPr>
              <a:spLocks noChangeShapeType="1"/>
            </p:cNvSpPr>
            <p:nvPr/>
          </p:nvSpPr>
          <p:spPr bwMode="auto">
            <a:xfrm>
              <a:off x="1202" y="1957"/>
              <a:ext cx="453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AR"/>
            </a:p>
          </p:txBody>
        </p:sp>
        <p:sp>
          <p:nvSpPr>
            <p:cNvPr id="52267" name="Rectangle 34"/>
            <p:cNvSpPr>
              <a:spLocks noChangeArrowheads="1"/>
            </p:cNvSpPr>
            <p:nvPr/>
          </p:nvSpPr>
          <p:spPr bwMode="auto">
            <a:xfrm>
              <a:off x="1156" y="2047"/>
              <a:ext cx="551" cy="231"/>
            </a:xfrm>
            <a:prstGeom prst="rect">
              <a:avLst/>
            </a:prstGeom>
            <a:solidFill>
              <a:srgbClr val="F2B6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488" tIns="44450" rIns="90488" bIns="44450">
              <a:spAutoFit/>
            </a:bodyPr>
            <a:lstStyle>
              <a:lvl1pPr>
                <a:spcBef>
                  <a:spcPct val="20000"/>
                </a:spcBef>
                <a:buSzPct val="100000"/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SzPct val="100000"/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SzPct val="100000"/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  <a:buSzTx/>
                <a:buFontTx/>
                <a:buNone/>
              </a:pPr>
              <a:r>
                <a:rPr lang="es-ES" altLang="es-AR" sz="1800" b="1" i="1">
                  <a:solidFill>
                    <a:schemeClr val="accent2"/>
                  </a:solidFill>
                </a:rPr>
                <a:t>MDH</a:t>
              </a:r>
            </a:p>
          </p:txBody>
        </p:sp>
      </p:grpSp>
      <p:grpSp>
        <p:nvGrpSpPr>
          <p:cNvPr id="52237" name="Group 40"/>
          <p:cNvGrpSpPr>
            <a:grpSpLocks/>
          </p:cNvGrpSpPr>
          <p:nvPr/>
        </p:nvGrpSpPr>
        <p:grpSpPr bwMode="auto">
          <a:xfrm>
            <a:off x="5364163" y="2890838"/>
            <a:ext cx="3465512" cy="654050"/>
            <a:chOff x="3379" y="1821"/>
            <a:chExt cx="2183" cy="412"/>
          </a:xfrm>
        </p:grpSpPr>
        <p:sp>
          <p:nvSpPr>
            <p:cNvPr id="52260" name="Rectangle 36"/>
            <p:cNvSpPr>
              <a:spLocks noChangeArrowheads="1"/>
            </p:cNvSpPr>
            <p:nvPr/>
          </p:nvSpPr>
          <p:spPr bwMode="auto">
            <a:xfrm>
              <a:off x="4604" y="1821"/>
              <a:ext cx="958" cy="231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488" tIns="44450" rIns="90488" bIns="44450">
              <a:spAutoFit/>
            </a:bodyPr>
            <a:lstStyle>
              <a:lvl1pPr>
                <a:spcBef>
                  <a:spcPct val="20000"/>
                </a:spcBef>
                <a:buSzPct val="100000"/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SzPct val="100000"/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SzPct val="100000"/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  <a:buSzTx/>
                <a:buFontTx/>
                <a:buNone/>
              </a:pPr>
              <a:r>
                <a:rPr lang="es-ES" altLang="es-AR" sz="1800" b="1">
                  <a:solidFill>
                    <a:schemeClr val="accent2"/>
                  </a:solidFill>
                </a:rPr>
                <a:t>Oxalacetato</a:t>
              </a:r>
            </a:p>
          </p:txBody>
        </p:sp>
        <p:sp>
          <p:nvSpPr>
            <p:cNvPr id="52261" name="Rectangle 37"/>
            <p:cNvSpPr>
              <a:spLocks noChangeArrowheads="1"/>
            </p:cNvSpPr>
            <p:nvPr/>
          </p:nvSpPr>
          <p:spPr bwMode="auto">
            <a:xfrm>
              <a:off x="3379" y="1821"/>
              <a:ext cx="641" cy="231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488" tIns="44450" rIns="90488" bIns="44450">
              <a:spAutoFit/>
            </a:bodyPr>
            <a:lstStyle>
              <a:lvl1pPr>
                <a:spcBef>
                  <a:spcPct val="20000"/>
                </a:spcBef>
                <a:buSzPct val="100000"/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SzPct val="100000"/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SzPct val="100000"/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  <a:buSzTx/>
                <a:buFontTx/>
                <a:buNone/>
              </a:pPr>
              <a:r>
                <a:rPr lang="es-ES" altLang="es-AR" sz="1800" b="1">
                  <a:solidFill>
                    <a:schemeClr val="accent2"/>
                  </a:solidFill>
                </a:rPr>
                <a:t>Malato</a:t>
              </a:r>
            </a:p>
          </p:txBody>
        </p:sp>
        <p:sp>
          <p:nvSpPr>
            <p:cNvPr id="52262" name="Line 38"/>
            <p:cNvSpPr>
              <a:spLocks noChangeShapeType="1"/>
            </p:cNvSpPr>
            <p:nvPr/>
          </p:nvSpPr>
          <p:spPr bwMode="auto">
            <a:xfrm>
              <a:off x="4059" y="1957"/>
              <a:ext cx="454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AR"/>
            </a:p>
          </p:txBody>
        </p:sp>
        <p:sp>
          <p:nvSpPr>
            <p:cNvPr id="52263" name="Rectangle 39"/>
            <p:cNvSpPr>
              <a:spLocks noChangeArrowheads="1"/>
            </p:cNvSpPr>
            <p:nvPr/>
          </p:nvSpPr>
          <p:spPr bwMode="auto">
            <a:xfrm>
              <a:off x="4059" y="2002"/>
              <a:ext cx="551" cy="231"/>
            </a:xfrm>
            <a:prstGeom prst="rect">
              <a:avLst/>
            </a:prstGeom>
            <a:solidFill>
              <a:srgbClr val="F2B6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488" tIns="44450" rIns="90488" bIns="44450">
              <a:spAutoFit/>
            </a:bodyPr>
            <a:lstStyle>
              <a:lvl1pPr>
                <a:spcBef>
                  <a:spcPct val="20000"/>
                </a:spcBef>
                <a:buSzPct val="100000"/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SzPct val="100000"/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SzPct val="100000"/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  <a:buSzTx/>
                <a:buFontTx/>
                <a:buNone/>
              </a:pPr>
              <a:r>
                <a:rPr lang="es-ES" altLang="es-AR" sz="1800" b="1" i="1">
                  <a:solidFill>
                    <a:schemeClr val="accent2"/>
                  </a:solidFill>
                </a:rPr>
                <a:t>MDH</a:t>
              </a:r>
            </a:p>
          </p:txBody>
        </p:sp>
      </p:grpSp>
      <p:grpSp>
        <p:nvGrpSpPr>
          <p:cNvPr id="52238" name="Group 44"/>
          <p:cNvGrpSpPr>
            <a:grpSpLocks/>
          </p:cNvGrpSpPr>
          <p:nvPr/>
        </p:nvGrpSpPr>
        <p:grpSpPr bwMode="auto">
          <a:xfrm>
            <a:off x="6475413" y="3932238"/>
            <a:ext cx="1989137" cy="908050"/>
            <a:chOff x="4079" y="2477"/>
            <a:chExt cx="1253" cy="572"/>
          </a:xfrm>
        </p:grpSpPr>
        <p:sp>
          <p:nvSpPr>
            <p:cNvPr id="52257" name="Freeform 41"/>
            <p:cNvSpPr>
              <a:spLocks/>
            </p:cNvSpPr>
            <p:nvPr/>
          </p:nvSpPr>
          <p:spPr bwMode="auto">
            <a:xfrm>
              <a:off x="4079" y="2477"/>
              <a:ext cx="351" cy="460"/>
            </a:xfrm>
            <a:custGeom>
              <a:avLst/>
              <a:gdLst>
                <a:gd name="T0" fmla="*/ 106 w 351"/>
                <a:gd name="T1" fmla="*/ 452 h 460"/>
                <a:gd name="T2" fmla="*/ 164 w 351"/>
                <a:gd name="T3" fmla="*/ 434 h 460"/>
                <a:gd name="T4" fmla="*/ 217 w 351"/>
                <a:gd name="T5" fmla="*/ 410 h 460"/>
                <a:gd name="T6" fmla="*/ 262 w 351"/>
                <a:gd name="T7" fmla="*/ 383 h 460"/>
                <a:gd name="T8" fmla="*/ 299 w 351"/>
                <a:gd name="T9" fmla="*/ 353 h 460"/>
                <a:gd name="T10" fmla="*/ 314 w 351"/>
                <a:gd name="T11" fmla="*/ 337 h 460"/>
                <a:gd name="T12" fmla="*/ 326 w 351"/>
                <a:gd name="T13" fmla="*/ 322 h 460"/>
                <a:gd name="T14" fmla="*/ 337 w 351"/>
                <a:gd name="T15" fmla="*/ 305 h 460"/>
                <a:gd name="T16" fmla="*/ 344 w 351"/>
                <a:gd name="T17" fmla="*/ 289 h 460"/>
                <a:gd name="T18" fmla="*/ 348 w 351"/>
                <a:gd name="T19" fmla="*/ 272 h 460"/>
                <a:gd name="T20" fmla="*/ 350 w 351"/>
                <a:gd name="T21" fmla="*/ 255 h 460"/>
                <a:gd name="T22" fmla="*/ 348 w 351"/>
                <a:gd name="T23" fmla="*/ 239 h 460"/>
                <a:gd name="T24" fmla="*/ 325 w 351"/>
                <a:gd name="T25" fmla="*/ 137 h 460"/>
                <a:gd name="T26" fmla="*/ 313 w 351"/>
                <a:gd name="T27" fmla="*/ 115 h 460"/>
                <a:gd name="T28" fmla="*/ 294 w 351"/>
                <a:gd name="T29" fmla="*/ 95 h 460"/>
                <a:gd name="T30" fmla="*/ 268 w 351"/>
                <a:gd name="T31" fmla="*/ 78 h 460"/>
                <a:gd name="T32" fmla="*/ 238 w 351"/>
                <a:gd name="T33" fmla="*/ 64 h 460"/>
                <a:gd name="T34" fmla="*/ 202 w 351"/>
                <a:gd name="T35" fmla="*/ 54 h 460"/>
                <a:gd name="T36" fmla="*/ 161 w 351"/>
                <a:gd name="T37" fmla="*/ 47 h 460"/>
                <a:gd name="T38" fmla="*/ 117 w 351"/>
                <a:gd name="T39" fmla="*/ 44 h 460"/>
                <a:gd name="T40" fmla="*/ 85 w 351"/>
                <a:gd name="T41" fmla="*/ 0 h 460"/>
                <a:gd name="T42" fmla="*/ 123 w 351"/>
                <a:gd name="T43" fmla="*/ 178 h 460"/>
                <a:gd name="T44" fmla="*/ 148 w 351"/>
                <a:gd name="T45" fmla="*/ 134 h 460"/>
                <a:gd name="T46" fmla="*/ 197 w 351"/>
                <a:gd name="T47" fmla="*/ 138 h 460"/>
                <a:gd name="T48" fmla="*/ 227 w 351"/>
                <a:gd name="T49" fmla="*/ 144 h 460"/>
                <a:gd name="T50" fmla="*/ 254 w 351"/>
                <a:gd name="T51" fmla="*/ 152 h 460"/>
                <a:gd name="T52" fmla="*/ 279 w 351"/>
                <a:gd name="T53" fmla="*/ 162 h 460"/>
                <a:gd name="T54" fmla="*/ 300 w 351"/>
                <a:gd name="T55" fmla="*/ 174 h 460"/>
                <a:gd name="T56" fmla="*/ 318 w 351"/>
                <a:gd name="T57" fmla="*/ 188 h 460"/>
                <a:gd name="T58" fmla="*/ 320 w 351"/>
                <a:gd name="T59" fmla="*/ 210 h 460"/>
                <a:gd name="T60" fmla="*/ 304 w 351"/>
                <a:gd name="T61" fmla="*/ 237 h 460"/>
                <a:gd name="T62" fmla="*/ 280 w 351"/>
                <a:gd name="T63" fmla="*/ 263 h 460"/>
                <a:gd name="T64" fmla="*/ 250 w 351"/>
                <a:gd name="T65" fmla="*/ 289 h 460"/>
                <a:gd name="T66" fmla="*/ 214 w 351"/>
                <a:gd name="T67" fmla="*/ 311 h 460"/>
                <a:gd name="T68" fmla="*/ 174 w 351"/>
                <a:gd name="T69" fmla="*/ 332 h 460"/>
                <a:gd name="T70" fmla="*/ 130 w 351"/>
                <a:gd name="T71" fmla="*/ 350 h 460"/>
                <a:gd name="T72" fmla="*/ 82 w 351"/>
                <a:gd name="T73" fmla="*/ 364 h 460"/>
                <a:gd name="T74" fmla="*/ 75 w 351"/>
                <a:gd name="T75" fmla="*/ 459 h 46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51"/>
                <a:gd name="T115" fmla="*/ 0 h 460"/>
                <a:gd name="T116" fmla="*/ 351 w 351"/>
                <a:gd name="T117" fmla="*/ 460 h 460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51" h="460">
                  <a:moveTo>
                    <a:pt x="75" y="459"/>
                  </a:moveTo>
                  <a:lnTo>
                    <a:pt x="106" y="452"/>
                  </a:lnTo>
                  <a:lnTo>
                    <a:pt x="136" y="443"/>
                  </a:lnTo>
                  <a:lnTo>
                    <a:pt x="164" y="434"/>
                  </a:lnTo>
                  <a:lnTo>
                    <a:pt x="191" y="422"/>
                  </a:lnTo>
                  <a:lnTo>
                    <a:pt x="217" y="410"/>
                  </a:lnTo>
                  <a:lnTo>
                    <a:pt x="241" y="397"/>
                  </a:lnTo>
                  <a:lnTo>
                    <a:pt x="262" y="383"/>
                  </a:lnTo>
                  <a:lnTo>
                    <a:pt x="282" y="368"/>
                  </a:lnTo>
                  <a:lnTo>
                    <a:pt x="299" y="353"/>
                  </a:lnTo>
                  <a:lnTo>
                    <a:pt x="307" y="345"/>
                  </a:lnTo>
                  <a:lnTo>
                    <a:pt x="314" y="337"/>
                  </a:lnTo>
                  <a:lnTo>
                    <a:pt x="321" y="330"/>
                  </a:lnTo>
                  <a:lnTo>
                    <a:pt x="326" y="322"/>
                  </a:lnTo>
                  <a:lnTo>
                    <a:pt x="332" y="313"/>
                  </a:lnTo>
                  <a:lnTo>
                    <a:pt x="337" y="305"/>
                  </a:lnTo>
                  <a:lnTo>
                    <a:pt x="341" y="297"/>
                  </a:lnTo>
                  <a:lnTo>
                    <a:pt x="344" y="289"/>
                  </a:lnTo>
                  <a:lnTo>
                    <a:pt x="346" y="280"/>
                  </a:lnTo>
                  <a:lnTo>
                    <a:pt x="348" y="272"/>
                  </a:lnTo>
                  <a:lnTo>
                    <a:pt x="349" y="263"/>
                  </a:lnTo>
                  <a:lnTo>
                    <a:pt x="350" y="255"/>
                  </a:lnTo>
                  <a:lnTo>
                    <a:pt x="349" y="247"/>
                  </a:lnTo>
                  <a:lnTo>
                    <a:pt x="348" y="239"/>
                  </a:lnTo>
                  <a:lnTo>
                    <a:pt x="329" y="149"/>
                  </a:lnTo>
                  <a:lnTo>
                    <a:pt x="325" y="137"/>
                  </a:lnTo>
                  <a:lnTo>
                    <a:pt x="320" y="125"/>
                  </a:lnTo>
                  <a:lnTo>
                    <a:pt x="313" y="115"/>
                  </a:lnTo>
                  <a:lnTo>
                    <a:pt x="304" y="105"/>
                  </a:lnTo>
                  <a:lnTo>
                    <a:pt x="294" y="95"/>
                  </a:lnTo>
                  <a:lnTo>
                    <a:pt x="282" y="86"/>
                  </a:lnTo>
                  <a:lnTo>
                    <a:pt x="268" y="78"/>
                  </a:lnTo>
                  <a:lnTo>
                    <a:pt x="254" y="71"/>
                  </a:lnTo>
                  <a:lnTo>
                    <a:pt x="238" y="64"/>
                  </a:lnTo>
                  <a:lnTo>
                    <a:pt x="220" y="59"/>
                  </a:lnTo>
                  <a:lnTo>
                    <a:pt x="202" y="54"/>
                  </a:lnTo>
                  <a:lnTo>
                    <a:pt x="182" y="50"/>
                  </a:lnTo>
                  <a:lnTo>
                    <a:pt x="161" y="47"/>
                  </a:lnTo>
                  <a:lnTo>
                    <a:pt x="140" y="45"/>
                  </a:lnTo>
                  <a:lnTo>
                    <a:pt x="117" y="44"/>
                  </a:lnTo>
                  <a:lnTo>
                    <a:pt x="94" y="44"/>
                  </a:lnTo>
                  <a:lnTo>
                    <a:pt x="85" y="0"/>
                  </a:lnTo>
                  <a:lnTo>
                    <a:pt x="0" y="101"/>
                  </a:lnTo>
                  <a:lnTo>
                    <a:pt x="123" y="178"/>
                  </a:lnTo>
                  <a:lnTo>
                    <a:pt x="113" y="134"/>
                  </a:lnTo>
                  <a:lnTo>
                    <a:pt x="148" y="134"/>
                  </a:lnTo>
                  <a:lnTo>
                    <a:pt x="181" y="136"/>
                  </a:lnTo>
                  <a:lnTo>
                    <a:pt x="197" y="138"/>
                  </a:lnTo>
                  <a:lnTo>
                    <a:pt x="213" y="141"/>
                  </a:lnTo>
                  <a:lnTo>
                    <a:pt x="227" y="144"/>
                  </a:lnTo>
                  <a:lnTo>
                    <a:pt x="241" y="148"/>
                  </a:lnTo>
                  <a:lnTo>
                    <a:pt x="254" y="152"/>
                  </a:lnTo>
                  <a:lnTo>
                    <a:pt x="267" y="157"/>
                  </a:lnTo>
                  <a:lnTo>
                    <a:pt x="279" y="162"/>
                  </a:lnTo>
                  <a:lnTo>
                    <a:pt x="290" y="168"/>
                  </a:lnTo>
                  <a:lnTo>
                    <a:pt x="300" y="174"/>
                  </a:lnTo>
                  <a:lnTo>
                    <a:pt x="309" y="181"/>
                  </a:lnTo>
                  <a:lnTo>
                    <a:pt x="318" y="188"/>
                  </a:lnTo>
                  <a:lnTo>
                    <a:pt x="326" y="196"/>
                  </a:lnTo>
                  <a:lnTo>
                    <a:pt x="320" y="210"/>
                  </a:lnTo>
                  <a:lnTo>
                    <a:pt x="313" y="224"/>
                  </a:lnTo>
                  <a:lnTo>
                    <a:pt x="304" y="237"/>
                  </a:lnTo>
                  <a:lnTo>
                    <a:pt x="292" y="250"/>
                  </a:lnTo>
                  <a:lnTo>
                    <a:pt x="280" y="263"/>
                  </a:lnTo>
                  <a:lnTo>
                    <a:pt x="265" y="276"/>
                  </a:lnTo>
                  <a:lnTo>
                    <a:pt x="250" y="289"/>
                  </a:lnTo>
                  <a:lnTo>
                    <a:pt x="233" y="300"/>
                  </a:lnTo>
                  <a:lnTo>
                    <a:pt x="214" y="311"/>
                  </a:lnTo>
                  <a:lnTo>
                    <a:pt x="195" y="322"/>
                  </a:lnTo>
                  <a:lnTo>
                    <a:pt x="174" y="332"/>
                  </a:lnTo>
                  <a:lnTo>
                    <a:pt x="153" y="341"/>
                  </a:lnTo>
                  <a:lnTo>
                    <a:pt x="130" y="350"/>
                  </a:lnTo>
                  <a:lnTo>
                    <a:pt x="106" y="358"/>
                  </a:lnTo>
                  <a:lnTo>
                    <a:pt x="82" y="364"/>
                  </a:lnTo>
                  <a:lnTo>
                    <a:pt x="57" y="370"/>
                  </a:lnTo>
                  <a:lnTo>
                    <a:pt x="75" y="459"/>
                  </a:lnTo>
                </a:path>
              </a:pathLst>
            </a:custGeom>
            <a:solidFill>
              <a:schemeClr val="accent1"/>
            </a:soli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s-AR"/>
            </a:p>
          </p:txBody>
        </p:sp>
        <p:sp>
          <p:nvSpPr>
            <p:cNvPr id="52258" name="Rectangle 42"/>
            <p:cNvSpPr>
              <a:spLocks noChangeArrowheads="1"/>
            </p:cNvSpPr>
            <p:nvPr/>
          </p:nvSpPr>
          <p:spPr bwMode="auto">
            <a:xfrm>
              <a:off x="4691" y="2818"/>
              <a:ext cx="641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488" tIns="44450" rIns="90488" bIns="44450">
              <a:spAutoFit/>
            </a:bodyPr>
            <a:lstStyle>
              <a:lvl1pPr>
                <a:spcBef>
                  <a:spcPct val="20000"/>
                </a:spcBef>
                <a:buSzPct val="100000"/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SzPct val="100000"/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SzPct val="100000"/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50000"/>
                </a:spcBef>
                <a:buSzTx/>
                <a:buFontTx/>
                <a:buNone/>
              </a:pPr>
              <a:r>
                <a:rPr lang="es-ES" altLang="es-AR" sz="1800" b="1"/>
                <a:t>Asp</a:t>
              </a:r>
            </a:p>
          </p:txBody>
        </p:sp>
        <p:sp>
          <p:nvSpPr>
            <p:cNvPr id="52259" name="Freeform 43"/>
            <p:cNvSpPr>
              <a:spLocks/>
            </p:cNvSpPr>
            <p:nvPr/>
          </p:nvSpPr>
          <p:spPr bwMode="auto">
            <a:xfrm>
              <a:off x="4422" y="2501"/>
              <a:ext cx="273" cy="490"/>
            </a:xfrm>
            <a:custGeom>
              <a:avLst/>
              <a:gdLst>
                <a:gd name="T0" fmla="*/ 244 w 273"/>
                <a:gd name="T1" fmla="*/ 1 h 490"/>
                <a:gd name="T2" fmla="*/ 191 w 273"/>
                <a:gd name="T3" fmla="*/ 8 h 490"/>
                <a:gd name="T4" fmla="*/ 142 w 273"/>
                <a:gd name="T5" fmla="*/ 21 h 490"/>
                <a:gd name="T6" fmla="*/ 99 w 273"/>
                <a:gd name="T7" fmla="*/ 40 h 490"/>
                <a:gd name="T8" fmla="*/ 80 w 273"/>
                <a:gd name="T9" fmla="*/ 51 h 490"/>
                <a:gd name="T10" fmla="*/ 62 w 273"/>
                <a:gd name="T11" fmla="*/ 64 h 490"/>
                <a:gd name="T12" fmla="*/ 46 w 273"/>
                <a:gd name="T13" fmla="*/ 77 h 490"/>
                <a:gd name="T14" fmla="*/ 33 w 273"/>
                <a:gd name="T15" fmla="*/ 91 h 490"/>
                <a:gd name="T16" fmla="*/ 21 w 273"/>
                <a:gd name="T17" fmla="*/ 107 h 490"/>
                <a:gd name="T18" fmla="*/ 12 w 273"/>
                <a:gd name="T19" fmla="*/ 122 h 490"/>
                <a:gd name="T20" fmla="*/ 6 w 273"/>
                <a:gd name="T21" fmla="*/ 140 h 490"/>
                <a:gd name="T22" fmla="*/ 1 w 273"/>
                <a:gd name="T23" fmla="*/ 157 h 490"/>
                <a:gd name="T24" fmla="*/ 0 w 273"/>
                <a:gd name="T25" fmla="*/ 175 h 490"/>
                <a:gd name="T26" fmla="*/ 1 w 273"/>
                <a:gd name="T27" fmla="*/ 288 h 490"/>
                <a:gd name="T28" fmla="*/ 7 w 273"/>
                <a:gd name="T29" fmla="*/ 314 h 490"/>
                <a:gd name="T30" fmla="*/ 20 w 273"/>
                <a:gd name="T31" fmla="*/ 340 h 490"/>
                <a:gd name="T32" fmla="*/ 39 w 273"/>
                <a:gd name="T33" fmla="*/ 364 h 490"/>
                <a:gd name="T34" fmla="*/ 62 w 273"/>
                <a:gd name="T35" fmla="*/ 386 h 490"/>
                <a:gd name="T36" fmla="*/ 91 w 273"/>
                <a:gd name="T37" fmla="*/ 405 h 490"/>
                <a:gd name="T38" fmla="*/ 124 w 273"/>
                <a:gd name="T39" fmla="*/ 421 h 490"/>
                <a:gd name="T40" fmla="*/ 161 w 273"/>
                <a:gd name="T41" fmla="*/ 434 h 490"/>
                <a:gd name="T42" fmla="*/ 181 w 273"/>
                <a:gd name="T43" fmla="*/ 489 h 490"/>
                <a:gd name="T44" fmla="*/ 181 w 273"/>
                <a:gd name="T45" fmla="*/ 289 h 490"/>
                <a:gd name="T46" fmla="*/ 166 w 273"/>
                <a:gd name="T47" fmla="*/ 335 h 490"/>
                <a:gd name="T48" fmla="*/ 137 w 273"/>
                <a:gd name="T49" fmla="*/ 326 h 490"/>
                <a:gd name="T50" fmla="*/ 110 w 273"/>
                <a:gd name="T51" fmla="*/ 315 h 490"/>
                <a:gd name="T52" fmla="*/ 86 w 273"/>
                <a:gd name="T53" fmla="*/ 302 h 490"/>
                <a:gd name="T54" fmla="*/ 64 w 273"/>
                <a:gd name="T55" fmla="*/ 288 h 490"/>
                <a:gd name="T56" fmla="*/ 45 w 273"/>
                <a:gd name="T57" fmla="*/ 271 h 490"/>
                <a:gd name="T58" fmla="*/ 29 w 273"/>
                <a:gd name="T59" fmla="*/ 254 h 490"/>
                <a:gd name="T60" fmla="*/ 16 w 273"/>
                <a:gd name="T61" fmla="*/ 235 h 490"/>
                <a:gd name="T62" fmla="*/ 18 w 273"/>
                <a:gd name="T63" fmla="*/ 212 h 490"/>
                <a:gd name="T64" fmla="*/ 38 w 273"/>
                <a:gd name="T65" fmla="*/ 186 h 490"/>
                <a:gd name="T66" fmla="*/ 63 w 273"/>
                <a:gd name="T67" fmla="*/ 164 h 490"/>
                <a:gd name="T68" fmla="*/ 93 w 273"/>
                <a:gd name="T69" fmla="*/ 143 h 490"/>
                <a:gd name="T70" fmla="*/ 127 w 273"/>
                <a:gd name="T71" fmla="*/ 127 h 490"/>
                <a:gd name="T72" fmla="*/ 166 w 273"/>
                <a:gd name="T73" fmla="*/ 114 h 490"/>
                <a:gd name="T74" fmla="*/ 207 w 273"/>
                <a:gd name="T75" fmla="*/ 106 h 490"/>
                <a:gd name="T76" fmla="*/ 250 w 273"/>
                <a:gd name="T77" fmla="*/ 101 h 490"/>
                <a:gd name="T78" fmla="*/ 272 w 273"/>
                <a:gd name="T79" fmla="*/ 0 h 49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273"/>
                <a:gd name="T121" fmla="*/ 0 h 490"/>
                <a:gd name="T122" fmla="*/ 273 w 273"/>
                <a:gd name="T123" fmla="*/ 490 h 49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273" h="490">
                  <a:moveTo>
                    <a:pt x="272" y="0"/>
                  </a:moveTo>
                  <a:lnTo>
                    <a:pt x="244" y="1"/>
                  </a:lnTo>
                  <a:lnTo>
                    <a:pt x="217" y="4"/>
                  </a:lnTo>
                  <a:lnTo>
                    <a:pt x="191" y="8"/>
                  </a:lnTo>
                  <a:lnTo>
                    <a:pt x="166" y="13"/>
                  </a:lnTo>
                  <a:lnTo>
                    <a:pt x="142" y="21"/>
                  </a:lnTo>
                  <a:lnTo>
                    <a:pt x="120" y="30"/>
                  </a:lnTo>
                  <a:lnTo>
                    <a:pt x="99" y="40"/>
                  </a:lnTo>
                  <a:lnTo>
                    <a:pt x="89" y="45"/>
                  </a:lnTo>
                  <a:lnTo>
                    <a:pt x="80" y="51"/>
                  </a:lnTo>
                  <a:lnTo>
                    <a:pt x="71" y="57"/>
                  </a:lnTo>
                  <a:lnTo>
                    <a:pt x="62" y="64"/>
                  </a:lnTo>
                  <a:lnTo>
                    <a:pt x="54" y="70"/>
                  </a:lnTo>
                  <a:lnTo>
                    <a:pt x="46" y="77"/>
                  </a:lnTo>
                  <a:lnTo>
                    <a:pt x="39" y="84"/>
                  </a:lnTo>
                  <a:lnTo>
                    <a:pt x="33" y="91"/>
                  </a:lnTo>
                  <a:lnTo>
                    <a:pt x="27" y="99"/>
                  </a:lnTo>
                  <a:lnTo>
                    <a:pt x="21" y="107"/>
                  </a:lnTo>
                  <a:lnTo>
                    <a:pt x="17" y="114"/>
                  </a:lnTo>
                  <a:lnTo>
                    <a:pt x="12" y="122"/>
                  </a:lnTo>
                  <a:lnTo>
                    <a:pt x="9" y="131"/>
                  </a:lnTo>
                  <a:lnTo>
                    <a:pt x="6" y="140"/>
                  </a:lnTo>
                  <a:lnTo>
                    <a:pt x="3" y="148"/>
                  </a:lnTo>
                  <a:lnTo>
                    <a:pt x="1" y="157"/>
                  </a:lnTo>
                  <a:lnTo>
                    <a:pt x="0" y="165"/>
                  </a:lnTo>
                  <a:lnTo>
                    <a:pt x="0" y="175"/>
                  </a:lnTo>
                  <a:lnTo>
                    <a:pt x="0" y="274"/>
                  </a:lnTo>
                  <a:lnTo>
                    <a:pt x="1" y="288"/>
                  </a:lnTo>
                  <a:lnTo>
                    <a:pt x="3" y="301"/>
                  </a:lnTo>
                  <a:lnTo>
                    <a:pt x="7" y="314"/>
                  </a:lnTo>
                  <a:lnTo>
                    <a:pt x="13" y="328"/>
                  </a:lnTo>
                  <a:lnTo>
                    <a:pt x="20" y="340"/>
                  </a:lnTo>
                  <a:lnTo>
                    <a:pt x="29" y="352"/>
                  </a:lnTo>
                  <a:lnTo>
                    <a:pt x="39" y="364"/>
                  </a:lnTo>
                  <a:lnTo>
                    <a:pt x="50" y="375"/>
                  </a:lnTo>
                  <a:lnTo>
                    <a:pt x="62" y="386"/>
                  </a:lnTo>
                  <a:lnTo>
                    <a:pt x="76" y="395"/>
                  </a:lnTo>
                  <a:lnTo>
                    <a:pt x="91" y="405"/>
                  </a:lnTo>
                  <a:lnTo>
                    <a:pt x="107" y="413"/>
                  </a:lnTo>
                  <a:lnTo>
                    <a:pt x="124" y="421"/>
                  </a:lnTo>
                  <a:lnTo>
                    <a:pt x="142" y="428"/>
                  </a:lnTo>
                  <a:lnTo>
                    <a:pt x="161" y="434"/>
                  </a:lnTo>
                  <a:lnTo>
                    <a:pt x="181" y="439"/>
                  </a:lnTo>
                  <a:lnTo>
                    <a:pt x="181" y="489"/>
                  </a:lnTo>
                  <a:lnTo>
                    <a:pt x="272" y="399"/>
                  </a:lnTo>
                  <a:lnTo>
                    <a:pt x="181" y="289"/>
                  </a:lnTo>
                  <a:lnTo>
                    <a:pt x="181" y="339"/>
                  </a:lnTo>
                  <a:lnTo>
                    <a:pt x="166" y="335"/>
                  </a:lnTo>
                  <a:lnTo>
                    <a:pt x="151" y="331"/>
                  </a:lnTo>
                  <a:lnTo>
                    <a:pt x="137" y="326"/>
                  </a:lnTo>
                  <a:lnTo>
                    <a:pt x="123" y="321"/>
                  </a:lnTo>
                  <a:lnTo>
                    <a:pt x="110" y="315"/>
                  </a:lnTo>
                  <a:lnTo>
                    <a:pt x="98" y="309"/>
                  </a:lnTo>
                  <a:lnTo>
                    <a:pt x="86" y="302"/>
                  </a:lnTo>
                  <a:lnTo>
                    <a:pt x="75" y="295"/>
                  </a:lnTo>
                  <a:lnTo>
                    <a:pt x="64" y="288"/>
                  </a:lnTo>
                  <a:lnTo>
                    <a:pt x="54" y="280"/>
                  </a:lnTo>
                  <a:lnTo>
                    <a:pt x="45" y="271"/>
                  </a:lnTo>
                  <a:lnTo>
                    <a:pt x="37" y="263"/>
                  </a:lnTo>
                  <a:lnTo>
                    <a:pt x="29" y="254"/>
                  </a:lnTo>
                  <a:lnTo>
                    <a:pt x="22" y="245"/>
                  </a:lnTo>
                  <a:lnTo>
                    <a:pt x="16" y="235"/>
                  </a:lnTo>
                  <a:lnTo>
                    <a:pt x="11" y="225"/>
                  </a:lnTo>
                  <a:lnTo>
                    <a:pt x="18" y="212"/>
                  </a:lnTo>
                  <a:lnTo>
                    <a:pt x="27" y="198"/>
                  </a:lnTo>
                  <a:lnTo>
                    <a:pt x="38" y="186"/>
                  </a:lnTo>
                  <a:lnTo>
                    <a:pt x="50" y="175"/>
                  </a:lnTo>
                  <a:lnTo>
                    <a:pt x="63" y="164"/>
                  </a:lnTo>
                  <a:lnTo>
                    <a:pt x="77" y="153"/>
                  </a:lnTo>
                  <a:lnTo>
                    <a:pt x="93" y="143"/>
                  </a:lnTo>
                  <a:lnTo>
                    <a:pt x="110" y="135"/>
                  </a:lnTo>
                  <a:lnTo>
                    <a:pt x="127" y="127"/>
                  </a:lnTo>
                  <a:lnTo>
                    <a:pt x="146" y="121"/>
                  </a:lnTo>
                  <a:lnTo>
                    <a:pt x="166" y="114"/>
                  </a:lnTo>
                  <a:lnTo>
                    <a:pt x="186" y="110"/>
                  </a:lnTo>
                  <a:lnTo>
                    <a:pt x="207" y="106"/>
                  </a:lnTo>
                  <a:lnTo>
                    <a:pt x="228" y="103"/>
                  </a:lnTo>
                  <a:lnTo>
                    <a:pt x="250" y="101"/>
                  </a:lnTo>
                  <a:lnTo>
                    <a:pt x="272" y="100"/>
                  </a:lnTo>
                  <a:lnTo>
                    <a:pt x="272" y="0"/>
                  </a:lnTo>
                </a:path>
              </a:pathLst>
            </a:custGeom>
            <a:solidFill>
              <a:schemeClr val="accent1"/>
            </a:soli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s-AR"/>
            </a:p>
          </p:txBody>
        </p:sp>
      </p:grpSp>
      <p:grpSp>
        <p:nvGrpSpPr>
          <p:cNvPr id="52239" name="Group 47"/>
          <p:cNvGrpSpPr>
            <a:grpSpLocks/>
          </p:cNvGrpSpPr>
          <p:nvPr/>
        </p:nvGrpSpPr>
        <p:grpSpPr bwMode="auto">
          <a:xfrm>
            <a:off x="7375525" y="3394075"/>
            <a:ext cx="1773238" cy="727075"/>
            <a:chOff x="4646" y="2138"/>
            <a:chExt cx="1117" cy="458"/>
          </a:xfrm>
        </p:grpSpPr>
        <p:sp>
          <p:nvSpPr>
            <p:cNvPr id="52255" name="Rectangle 45"/>
            <p:cNvSpPr>
              <a:spLocks noChangeArrowheads="1"/>
            </p:cNvSpPr>
            <p:nvPr/>
          </p:nvSpPr>
          <p:spPr bwMode="auto">
            <a:xfrm>
              <a:off x="4646" y="2365"/>
              <a:ext cx="1117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488" tIns="44450" rIns="90488" bIns="44450">
              <a:spAutoFit/>
            </a:bodyPr>
            <a:lstStyle>
              <a:lvl1pPr>
                <a:spcBef>
                  <a:spcPct val="20000"/>
                </a:spcBef>
                <a:buSzPct val="100000"/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SzPct val="100000"/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SzPct val="100000"/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50000"/>
                </a:spcBef>
                <a:buSzTx/>
                <a:buFontTx/>
                <a:buNone/>
              </a:pPr>
              <a:r>
                <a:rPr lang="es-ES" altLang="es-AR" sz="1800" b="1"/>
                <a:t>Oxalacetato</a:t>
              </a:r>
            </a:p>
          </p:txBody>
        </p:sp>
        <p:sp>
          <p:nvSpPr>
            <p:cNvPr id="52256" name="Line 46"/>
            <p:cNvSpPr>
              <a:spLocks noChangeShapeType="1"/>
            </p:cNvSpPr>
            <p:nvPr/>
          </p:nvSpPr>
          <p:spPr bwMode="auto">
            <a:xfrm>
              <a:off x="4967" y="2138"/>
              <a:ext cx="0" cy="27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AR"/>
            </a:p>
          </p:txBody>
        </p:sp>
      </p:grpSp>
      <p:grpSp>
        <p:nvGrpSpPr>
          <p:cNvPr id="52240" name="Group 53"/>
          <p:cNvGrpSpPr>
            <a:grpSpLocks/>
          </p:cNvGrpSpPr>
          <p:nvPr/>
        </p:nvGrpSpPr>
        <p:grpSpPr bwMode="auto">
          <a:xfrm>
            <a:off x="2551113" y="5059363"/>
            <a:ext cx="5321300" cy="690562"/>
            <a:chOff x="1607" y="3187"/>
            <a:chExt cx="3352" cy="435"/>
          </a:xfrm>
        </p:grpSpPr>
        <p:grpSp>
          <p:nvGrpSpPr>
            <p:cNvPr id="52250" name="Group 51"/>
            <p:cNvGrpSpPr>
              <a:grpSpLocks/>
            </p:cNvGrpSpPr>
            <p:nvPr/>
          </p:nvGrpSpPr>
          <p:grpSpPr bwMode="auto">
            <a:xfrm>
              <a:off x="1607" y="3346"/>
              <a:ext cx="2637" cy="276"/>
              <a:chOff x="1607" y="3346"/>
              <a:chExt cx="2637" cy="276"/>
            </a:xfrm>
          </p:grpSpPr>
          <p:sp>
            <p:nvSpPr>
              <p:cNvPr id="52252" name="Rectangle 48"/>
              <p:cNvSpPr>
                <a:spLocks noChangeArrowheads="1"/>
              </p:cNvSpPr>
              <p:nvPr/>
            </p:nvSpPr>
            <p:spPr bwMode="auto">
              <a:xfrm>
                <a:off x="3603" y="3391"/>
                <a:ext cx="641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488" tIns="44450" rIns="90488" bIns="44450">
                <a:spAutoFit/>
              </a:bodyPr>
              <a:lstStyle>
                <a:lvl1pPr>
                  <a:spcBef>
                    <a:spcPct val="20000"/>
                  </a:spcBef>
                  <a:buSzPct val="100000"/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>
                  <a:spcBef>
                    <a:spcPct val="20000"/>
                  </a:spcBef>
                  <a:buSzPct val="100000"/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>
                  <a:spcBef>
                    <a:spcPct val="20000"/>
                  </a:spcBef>
                  <a:buSzPct val="100000"/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>
                  <a:spcBef>
                    <a:spcPct val="20000"/>
                  </a:spcBef>
                  <a:buSzPct val="100000"/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>
                  <a:spcBef>
                    <a:spcPct val="20000"/>
                  </a:spcBef>
                  <a:buSzPct val="100000"/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SzPct val="100000"/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SzPct val="100000"/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SzPct val="100000"/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SzPct val="100000"/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>
                  <a:spcBef>
                    <a:spcPct val="50000"/>
                  </a:spcBef>
                  <a:buSzTx/>
                  <a:buFontTx/>
                  <a:buNone/>
                </a:pPr>
                <a:r>
                  <a:rPr lang="es-ES" altLang="es-AR" sz="1800" b="1"/>
                  <a:t>Asp</a:t>
                </a:r>
              </a:p>
            </p:txBody>
          </p:sp>
          <p:sp>
            <p:nvSpPr>
              <p:cNvPr id="52253" name="Rectangle 49"/>
              <p:cNvSpPr>
                <a:spLocks noChangeArrowheads="1"/>
              </p:cNvSpPr>
              <p:nvPr/>
            </p:nvSpPr>
            <p:spPr bwMode="auto">
              <a:xfrm>
                <a:off x="1607" y="3346"/>
                <a:ext cx="641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488" tIns="44450" rIns="90488" bIns="44450">
                <a:spAutoFit/>
              </a:bodyPr>
              <a:lstStyle>
                <a:lvl1pPr>
                  <a:spcBef>
                    <a:spcPct val="20000"/>
                  </a:spcBef>
                  <a:buSzPct val="100000"/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>
                  <a:spcBef>
                    <a:spcPct val="20000"/>
                  </a:spcBef>
                  <a:buSzPct val="100000"/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>
                  <a:spcBef>
                    <a:spcPct val="20000"/>
                  </a:spcBef>
                  <a:buSzPct val="100000"/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>
                  <a:spcBef>
                    <a:spcPct val="20000"/>
                  </a:spcBef>
                  <a:buSzPct val="100000"/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>
                  <a:spcBef>
                    <a:spcPct val="20000"/>
                  </a:spcBef>
                  <a:buSzPct val="100000"/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SzPct val="100000"/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SzPct val="100000"/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SzPct val="100000"/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SzPct val="100000"/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>
                  <a:spcBef>
                    <a:spcPct val="50000"/>
                  </a:spcBef>
                  <a:buSzTx/>
                  <a:buFontTx/>
                  <a:buNone/>
                </a:pPr>
                <a:r>
                  <a:rPr lang="es-ES" altLang="es-AR" sz="1800" b="1"/>
                  <a:t>Asp</a:t>
                </a:r>
              </a:p>
            </p:txBody>
          </p:sp>
          <p:sp>
            <p:nvSpPr>
              <p:cNvPr id="52254" name="Line 50"/>
              <p:cNvSpPr>
                <a:spLocks noChangeShapeType="1"/>
              </p:cNvSpPr>
              <p:nvPr/>
            </p:nvSpPr>
            <p:spPr bwMode="auto">
              <a:xfrm flipH="1">
                <a:off x="2154" y="3482"/>
                <a:ext cx="1361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s-AR"/>
              </a:p>
            </p:txBody>
          </p:sp>
        </p:grpSp>
        <p:sp>
          <p:nvSpPr>
            <p:cNvPr id="52251" name="Freeform 52"/>
            <p:cNvSpPr>
              <a:spLocks/>
            </p:cNvSpPr>
            <p:nvPr/>
          </p:nvSpPr>
          <p:spPr bwMode="auto">
            <a:xfrm>
              <a:off x="4385" y="3187"/>
              <a:ext cx="574" cy="316"/>
            </a:xfrm>
            <a:custGeom>
              <a:avLst/>
              <a:gdLst>
                <a:gd name="T0" fmla="*/ 0 w 574"/>
                <a:gd name="T1" fmla="*/ 268 h 316"/>
                <a:gd name="T2" fmla="*/ 185 w 574"/>
                <a:gd name="T3" fmla="*/ 315 h 316"/>
                <a:gd name="T4" fmla="*/ 180 w 574"/>
                <a:gd name="T5" fmla="*/ 281 h 316"/>
                <a:gd name="T6" fmla="*/ 253 w 574"/>
                <a:gd name="T7" fmla="*/ 270 h 316"/>
                <a:gd name="T8" fmla="*/ 288 w 574"/>
                <a:gd name="T9" fmla="*/ 264 h 316"/>
                <a:gd name="T10" fmla="*/ 320 w 574"/>
                <a:gd name="T11" fmla="*/ 258 h 316"/>
                <a:gd name="T12" fmla="*/ 352 w 574"/>
                <a:gd name="T13" fmla="*/ 251 h 316"/>
                <a:gd name="T14" fmla="*/ 382 w 574"/>
                <a:gd name="T15" fmla="*/ 243 h 316"/>
                <a:gd name="T16" fmla="*/ 411 w 574"/>
                <a:gd name="T17" fmla="*/ 234 h 316"/>
                <a:gd name="T18" fmla="*/ 438 w 574"/>
                <a:gd name="T19" fmla="*/ 225 h 316"/>
                <a:gd name="T20" fmla="*/ 463 w 574"/>
                <a:gd name="T21" fmla="*/ 215 h 316"/>
                <a:gd name="T22" fmla="*/ 485 w 574"/>
                <a:gd name="T23" fmla="*/ 204 h 316"/>
                <a:gd name="T24" fmla="*/ 506 w 574"/>
                <a:gd name="T25" fmla="*/ 193 h 316"/>
                <a:gd name="T26" fmla="*/ 524 w 574"/>
                <a:gd name="T27" fmla="*/ 182 h 316"/>
                <a:gd name="T28" fmla="*/ 539 w 574"/>
                <a:gd name="T29" fmla="*/ 170 h 316"/>
                <a:gd name="T30" fmla="*/ 552 w 574"/>
                <a:gd name="T31" fmla="*/ 159 h 316"/>
                <a:gd name="T32" fmla="*/ 562 w 574"/>
                <a:gd name="T33" fmla="*/ 147 h 316"/>
                <a:gd name="T34" fmla="*/ 569 w 574"/>
                <a:gd name="T35" fmla="*/ 136 h 316"/>
                <a:gd name="T36" fmla="*/ 573 w 574"/>
                <a:gd name="T37" fmla="*/ 124 h 316"/>
                <a:gd name="T38" fmla="*/ 573 w 574"/>
                <a:gd name="T39" fmla="*/ 112 h 316"/>
                <a:gd name="T40" fmla="*/ 557 w 574"/>
                <a:gd name="T41" fmla="*/ 0 h 316"/>
                <a:gd name="T42" fmla="*/ 382 w 574"/>
                <a:gd name="T43" fmla="*/ 25 h 316"/>
                <a:gd name="T44" fmla="*/ 398 w 574"/>
                <a:gd name="T45" fmla="*/ 137 h 316"/>
                <a:gd name="T46" fmla="*/ 398 w 574"/>
                <a:gd name="T47" fmla="*/ 141 h 316"/>
                <a:gd name="T48" fmla="*/ 396 w 574"/>
                <a:gd name="T49" fmla="*/ 145 h 316"/>
                <a:gd name="T50" fmla="*/ 392 w 574"/>
                <a:gd name="T51" fmla="*/ 149 h 316"/>
                <a:gd name="T52" fmla="*/ 387 w 574"/>
                <a:gd name="T53" fmla="*/ 152 h 316"/>
                <a:gd name="T54" fmla="*/ 381 w 574"/>
                <a:gd name="T55" fmla="*/ 156 h 316"/>
                <a:gd name="T56" fmla="*/ 373 w 574"/>
                <a:gd name="T57" fmla="*/ 160 h 316"/>
                <a:gd name="T58" fmla="*/ 364 w 574"/>
                <a:gd name="T59" fmla="*/ 164 h 316"/>
                <a:gd name="T60" fmla="*/ 355 w 574"/>
                <a:gd name="T61" fmla="*/ 168 h 316"/>
                <a:gd name="T62" fmla="*/ 344 w 574"/>
                <a:gd name="T63" fmla="*/ 172 h 316"/>
                <a:gd name="T64" fmla="*/ 332 w 574"/>
                <a:gd name="T65" fmla="*/ 176 h 316"/>
                <a:gd name="T66" fmla="*/ 305 w 574"/>
                <a:gd name="T67" fmla="*/ 183 h 316"/>
                <a:gd name="T68" fmla="*/ 275 w 574"/>
                <a:gd name="T69" fmla="*/ 190 h 316"/>
                <a:gd name="T70" fmla="*/ 242 w 574"/>
                <a:gd name="T71" fmla="*/ 195 h 316"/>
                <a:gd name="T72" fmla="*/ 169 w 574"/>
                <a:gd name="T73" fmla="*/ 205 h 316"/>
                <a:gd name="T74" fmla="*/ 164 w 574"/>
                <a:gd name="T75" fmla="*/ 170 h 316"/>
                <a:gd name="T76" fmla="*/ 0 w 574"/>
                <a:gd name="T77" fmla="*/ 268 h 31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74"/>
                <a:gd name="T118" fmla="*/ 0 h 316"/>
                <a:gd name="T119" fmla="*/ 574 w 574"/>
                <a:gd name="T120" fmla="*/ 316 h 31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74" h="316">
                  <a:moveTo>
                    <a:pt x="0" y="268"/>
                  </a:moveTo>
                  <a:lnTo>
                    <a:pt x="185" y="315"/>
                  </a:lnTo>
                  <a:lnTo>
                    <a:pt x="180" y="281"/>
                  </a:lnTo>
                  <a:lnTo>
                    <a:pt x="253" y="270"/>
                  </a:lnTo>
                  <a:lnTo>
                    <a:pt x="288" y="264"/>
                  </a:lnTo>
                  <a:lnTo>
                    <a:pt x="320" y="258"/>
                  </a:lnTo>
                  <a:lnTo>
                    <a:pt x="352" y="251"/>
                  </a:lnTo>
                  <a:lnTo>
                    <a:pt x="382" y="243"/>
                  </a:lnTo>
                  <a:lnTo>
                    <a:pt x="411" y="234"/>
                  </a:lnTo>
                  <a:lnTo>
                    <a:pt x="438" y="225"/>
                  </a:lnTo>
                  <a:lnTo>
                    <a:pt x="463" y="215"/>
                  </a:lnTo>
                  <a:lnTo>
                    <a:pt x="485" y="204"/>
                  </a:lnTo>
                  <a:lnTo>
                    <a:pt x="506" y="193"/>
                  </a:lnTo>
                  <a:lnTo>
                    <a:pt x="524" y="182"/>
                  </a:lnTo>
                  <a:lnTo>
                    <a:pt x="539" y="170"/>
                  </a:lnTo>
                  <a:lnTo>
                    <a:pt x="552" y="159"/>
                  </a:lnTo>
                  <a:lnTo>
                    <a:pt x="562" y="147"/>
                  </a:lnTo>
                  <a:lnTo>
                    <a:pt x="569" y="136"/>
                  </a:lnTo>
                  <a:lnTo>
                    <a:pt x="573" y="124"/>
                  </a:lnTo>
                  <a:lnTo>
                    <a:pt x="573" y="112"/>
                  </a:lnTo>
                  <a:lnTo>
                    <a:pt x="557" y="0"/>
                  </a:lnTo>
                  <a:lnTo>
                    <a:pt x="382" y="25"/>
                  </a:lnTo>
                  <a:lnTo>
                    <a:pt x="398" y="137"/>
                  </a:lnTo>
                  <a:lnTo>
                    <a:pt x="398" y="141"/>
                  </a:lnTo>
                  <a:lnTo>
                    <a:pt x="396" y="145"/>
                  </a:lnTo>
                  <a:lnTo>
                    <a:pt x="392" y="149"/>
                  </a:lnTo>
                  <a:lnTo>
                    <a:pt x="387" y="152"/>
                  </a:lnTo>
                  <a:lnTo>
                    <a:pt x="381" y="156"/>
                  </a:lnTo>
                  <a:lnTo>
                    <a:pt x="373" y="160"/>
                  </a:lnTo>
                  <a:lnTo>
                    <a:pt x="364" y="164"/>
                  </a:lnTo>
                  <a:lnTo>
                    <a:pt x="355" y="168"/>
                  </a:lnTo>
                  <a:lnTo>
                    <a:pt x="344" y="172"/>
                  </a:lnTo>
                  <a:lnTo>
                    <a:pt x="332" y="176"/>
                  </a:lnTo>
                  <a:lnTo>
                    <a:pt x="305" y="183"/>
                  </a:lnTo>
                  <a:lnTo>
                    <a:pt x="275" y="190"/>
                  </a:lnTo>
                  <a:lnTo>
                    <a:pt x="242" y="195"/>
                  </a:lnTo>
                  <a:lnTo>
                    <a:pt x="169" y="205"/>
                  </a:lnTo>
                  <a:lnTo>
                    <a:pt x="164" y="170"/>
                  </a:lnTo>
                  <a:lnTo>
                    <a:pt x="0" y="268"/>
                  </a:lnTo>
                </a:path>
              </a:pathLst>
            </a:custGeom>
            <a:solidFill>
              <a:schemeClr val="tx1"/>
            </a:soli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s-AR"/>
            </a:p>
          </p:txBody>
        </p:sp>
      </p:grpSp>
      <p:sp>
        <p:nvSpPr>
          <p:cNvPr id="52241" name="Line 54"/>
          <p:cNvSpPr>
            <a:spLocks noChangeShapeType="1"/>
          </p:cNvSpPr>
          <p:nvPr/>
        </p:nvSpPr>
        <p:spPr bwMode="auto">
          <a:xfrm flipV="1">
            <a:off x="971550" y="3321050"/>
            <a:ext cx="0" cy="79216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grpSp>
        <p:nvGrpSpPr>
          <p:cNvPr id="52242" name="Group 59"/>
          <p:cNvGrpSpPr>
            <a:grpSpLocks/>
          </p:cNvGrpSpPr>
          <p:nvPr/>
        </p:nvGrpSpPr>
        <p:grpSpPr bwMode="auto">
          <a:xfrm>
            <a:off x="319088" y="4330700"/>
            <a:ext cx="2238375" cy="1519238"/>
            <a:chOff x="201" y="2728"/>
            <a:chExt cx="1410" cy="957"/>
          </a:xfrm>
        </p:grpSpPr>
        <p:sp>
          <p:nvSpPr>
            <p:cNvPr id="52246" name="Freeform 55"/>
            <p:cNvSpPr>
              <a:spLocks/>
            </p:cNvSpPr>
            <p:nvPr/>
          </p:nvSpPr>
          <p:spPr bwMode="auto">
            <a:xfrm>
              <a:off x="1383" y="3009"/>
              <a:ext cx="228" cy="446"/>
            </a:xfrm>
            <a:custGeom>
              <a:avLst/>
              <a:gdLst>
                <a:gd name="T0" fmla="*/ 204 w 228"/>
                <a:gd name="T1" fmla="*/ 445 h 446"/>
                <a:gd name="T2" fmla="*/ 160 w 228"/>
                <a:gd name="T3" fmla="*/ 438 h 446"/>
                <a:gd name="T4" fmla="*/ 119 w 228"/>
                <a:gd name="T5" fmla="*/ 426 h 446"/>
                <a:gd name="T6" fmla="*/ 83 w 228"/>
                <a:gd name="T7" fmla="*/ 409 h 446"/>
                <a:gd name="T8" fmla="*/ 67 w 228"/>
                <a:gd name="T9" fmla="*/ 399 h 446"/>
                <a:gd name="T10" fmla="*/ 52 w 228"/>
                <a:gd name="T11" fmla="*/ 387 h 446"/>
                <a:gd name="T12" fmla="*/ 39 w 228"/>
                <a:gd name="T13" fmla="*/ 375 h 446"/>
                <a:gd name="T14" fmla="*/ 27 w 228"/>
                <a:gd name="T15" fmla="*/ 362 h 446"/>
                <a:gd name="T16" fmla="*/ 18 w 228"/>
                <a:gd name="T17" fmla="*/ 348 h 446"/>
                <a:gd name="T18" fmla="*/ 10 w 228"/>
                <a:gd name="T19" fmla="*/ 333 h 446"/>
                <a:gd name="T20" fmla="*/ 5 w 228"/>
                <a:gd name="T21" fmla="*/ 318 h 446"/>
                <a:gd name="T22" fmla="*/ 1 w 228"/>
                <a:gd name="T23" fmla="*/ 303 h 446"/>
                <a:gd name="T24" fmla="*/ 0 w 228"/>
                <a:gd name="T25" fmla="*/ 286 h 446"/>
                <a:gd name="T26" fmla="*/ 1 w 228"/>
                <a:gd name="T27" fmla="*/ 183 h 446"/>
                <a:gd name="T28" fmla="*/ 6 w 228"/>
                <a:gd name="T29" fmla="*/ 158 h 446"/>
                <a:gd name="T30" fmla="*/ 17 w 228"/>
                <a:gd name="T31" fmla="*/ 135 h 446"/>
                <a:gd name="T32" fmla="*/ 32 w 228"/>
                <a:gd name="T33" fmla="*/ 113 h 446"/>
                <a:gd name="T34" fmla="*/ 52 w 228"/>
                <a:gd name="T35" fmla="*/ 94 h 446"/>
                <a:gd name="T36" fmla="*/ 76 w 228"/>
                <a:gd name="T37" fmla="*/ 76 h 446"/>
                <a:gd name="T38" fmla="*/ 104 w 228"/>
                <a:gd name="T39" fmla="*/ 62 h 446"/>
                <a:gd name="T40" fmla="*/ 135 w 228"/>
                <a:gd name="T41" fmla="*/ 50 h 446"/>
                <a:gd name="T42" fmla="*/ 151 w 228"/>
                <a:gd name="T43" fmla="*/ 0 h 446"/>
                <a:gd name="T44" fmla="*/ 151 w 228"/>
                <a:gd name="T45" fmla="*/ 182 h 446"/>
                <a:gd name="T46" fmla="*/ 139 w 228"/>
                <a:gd name="T47" fmla="*/ 140 h 446"/>
                <a:gd name="T48" fmla="*/ 115 w 228"/>
                <a:gd name="T49" fmla="*/ 148 h 446"/>
                <a:gd name="T50" fmla="*/ 92 w 228"/>
                <a:gd name="T51" fmla="*/ 158 h 446"/>
                <a:gd name="T52" fmla="*/ 72 w 228"/>
                <a:gd name="T53" fmla="*/ 170 h 446"/>
                <a:gd name="T54" fmla="*/ 54 w 228"/>
                <a:gd name="T55" fmla="*/ 183 h 446"/>
                <a:gd name="T56" fmla="*/ 38 w 228"/>
                <a:gd name="T57" fmla="*/ 198 h 446"/>
                <a:gd name="T58" fmla="*/ 24 w 228"/>
                <a:gd name="T59" fmla="*/ 215 h 446"/>
                <a:gd name="T60" fmla="*/ 13 w 228"/>
                <a:gd name="T61" fmla="*/ 232 h 446"/>
                <a:gd name="T62" fmla="*/ 15 w 228"/>
                <a:gd name="T63" fmla="*/ 253 h 446"/>
                <a:gd name="T64" fmla="*/ 31 w 228"/>
                <a:gd name="T65" fmla="*/ 277 h 446"/>
                <a:gd name="T66" fmla="*/ 52 w 228"/>
                <a:gd name="T67" fmla="*/ 297 h 446"/>
                <a:gd name="T68" fmla="*/ 77 w 228"/>
                <a:gd name="T69" fmla="*/ 315 h 446"/>
                <a:gd name="T70" fmla="*/ 106 w 228"/>
                <a:gd name="T71" fmla="*/ 330 h 446"/>
                <a:gd name="T72" fmla="*/ 138 w 228"/>
                <a:gd name="T73" fmla="*/ 341 h 446"/>
                <a:gd name="T74" fmla="*/ 172 w 228"/>
                <a:gd name="T75" fmla="*/ 350 h 446"/>
                <a:gd name="T76" fmla="*/ 208 w 228"/>
                <a:gd name="T77" fmla="*/ 353 h 446"/>
                <a:gd name="T78" fmla="*/ 227 w 228"/>
                <a:gd name="T79" fmla="*/ 445 h 44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228"/>
                <a:gd name="T121" fmla="*/ 0 h 446"/>
                <a:gd name="T122" fmla="*/ 228 w 228"/>
                <a:gd name="T123" fmla="*/ 446 h 44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228" h="446">
                  <a:moveTo>
                    <a:pt x="227" y="445"/>
                  </a:moveTo>
                  <a:lnTo>
                    <a:pt x="204" y="445"/>
                  </a:lnTo>
                  <a:lnTo>
                    <a:pt x="181" y="442"/>
                  </a:lnTo>
                  <a:lnTo>
                    <a:pt x="160" y="438"/>
                  </a:lnTo>
                  <a:lnTo>
                    <a:pt x="139" y="432"/>
                  </a:lnTo>
                  <a:lnTo>
                    <a:pt x="119" y="426"/>
                  </a:lnTo>
                  <a:lnTo>
                    <a:pt x="100" y="418"/>
                  </a:lnTo>
                  <a:lnTo>
                    <a:pt x="83" y="409"/>
                  </a:lnTo>
                  <a:lnTo>
                    <a:pt x="74" y="404"/>
                  </a:lnTo>
                  <a:lnTo>
                    <a:pt x="67" y="399"/>
                  </a:lnTo>
                  <a:lnTo>
                    <a:pt x="59" y="393"/>
                  </a:lnTo>
                  <a:lnTo>
                    <a:pt x="52" y="387"/>
                  </a:lnTo>
                  <a:lnTo>
                    <a:pt x="45" y="381"/>
                  </a:lnTo>
                  <a:lnTo>
                    <a:pt x="39" y="375"/>
                  </a:lnTo>
                  <a:lnTo>
                    <a:pt x="33" y="369"/>
                  </a:lnTo>
                  <a:lnTo>
                    <a:pt x="27" y="362"/>
                  </a:lnTo>
                  <a:lnTo>
                    <a:pt x="23" y="355"/>
                  </a:lnTo>
                  <a:lnTo>
                    <a:pt x="18" y="348"/>
                  </a:lnTo>
                  <a:lnTo>
                    <a:pt x="14" y="341"/>
                  </a:lnTo>
                  <a:lnTo>
                    <a:pt x="10" y="333"/>
                  </a:lnTo>
                  <a:lnTo>
                    <a:pt x="7" y="326"/>
                  </a:lnTo>
                  <a:lnTo>
                    <a:pt x="5" y="318"/>
                  </a:lnTo>
                  <a:lnTo>
                    <a:pt x="3" y="310"/>
                  </a:lnTo>
                  <a:lnTo>
                    <a:pt x="1" y="303"/>
                  </a:lnTo>
                  <a:lnTo>
                    <a:pt x="0" y="294"/>
                  </a:lnTo>
                  <a:lnTo>
                    <a:pt x="0" y="286"/>
                  </a:lnTo>
                  <a:lnTo>
                    <a:pt x="0" y="195"/>
                  </a:lnTo>
                  <a:lnTo>
                    <a:pt x="1" y="183"/>
                  </a:lnTo>
                  <a:lnTo>
                    <a:pt x="3" y="170"/>
                  </a:lnTo>
                  <a:lnTo>
                    <a:pt x="6" y="158"/>
                  </a:lnTo>
                  <a:lnTo>
                    <a:pt x="11" y="146"/>
                  </a:lnTo>
                  <a:lnTo>
                    <a:pt x="17" y="135"/>
                  </a:lnTo>
                  <a:lnTo>
                    <a:pt x="24" y="124"/>
                  </a:lnTo>
                  <a:lnTo>
                    <a:pt x="32" y="113"/>
                  </a:lnTo>
                  <a:lnTo>
                    <a:pt x="42" y="103"/>
                  </a:lnTo>
                  <a:lnTo>
                    <a:pt x="52" y="94"/>
                  </a:lnTo>
                  <a:lnTo>
                    <a:pt x="63" y="85"/>
                  </a:lnTo>
                  <a:lnTo>
                    <a:pt x="76" y="76"/>
                  </a:lnTo>
                  <a:lnTo>
                    <a:pt x="89" y="69"/>
                  </a:lnTo>
                  <a:lnTo>
                    <a:pt x="104" y="62"/>
                  </a:lnTo>
                  <a:lnTo>
                    <a:pt x="119" y="56"/>
                  </a:lnTo>
                  <a:lnTo>
                    <a:pt x="135" y="50"/>
                  </a:lnTo>
                  <a:lnTo>
                    <a:pt x="151" y="46"/>
                  </a:lnTo>
                  <a:lnTo>
                    <a:pt x="151" y="0"/>
                  </a:lnTo>
                  <a:lnTo>
                    <a:pt x="227" y="82"/>
                  </a:lnTo>
                  <a:lnTo>
                    <a:pt x="151" y="182"/>
                  </a:lnTo>
                  <a:lnTo>
                    <a:pt x="151" y="136"/>
                  </a:lnTo>
                  <a:lnTo>
                    <a:pt x="139" y="140"/>
                  </a:lnTo>
                  <a:lnTo>
                    <a:pt x="126" y="143"/>
                  </a:lnTo>
                  <a:lnTo>
                    <a:pt x="115" y="148"/>
                  </a:lnTo>
                  <a:lnTo>
                    <a:pt x="103" y="153"/>
                  </a:lnTo>
                  <a:lnTo>
                    <a:pt x="92" y="158"/>
                  </a:lnTo>
                  <a:lnTo>
                    <a:pt x="82" y="163"/>
                  </a:lnTo>
                  <a:lnTo>
                    <a:pt x="72" y="170"/>
                  </a:lnTo>
                  <a:lnTo>
                    <a:pt x="62" y="176"/>
                  </a:lnTo>
                  <a:lnTo>
                    <a:pt x="54" y="183"/>
                  </a:lnTo>
                  <a:lnTo>
                    <a:pt x="45" y="191"/>
                  </a:lnTo>
                  <a:lnTo>
                    <a:pt x="38" y="198"/>
                  </a:lnTo>
                  <a:lnTo>
                    <a:pt x="31" y="206"/>
                  </a:lnTo>
                  <a:lnTo>
                    <a:pt x="24" y="215"/>
                  </a:lnTo>
                  <a:lnTo>
                    <a:pt x="18" y="223"/>
                  </a:lnTo>
                  <a:lnTo>
                    <a:pt x="13" y="232"/>
                  </a:lnTo>
                  <a:lnTo>
                    <a:pt x="9" y="241"/>
                  </a:lnTo>
                  <a:lnTo>
                    <a:pt x="15" y="253"/>
                  </a:lnTo>
                  <a:lnTo>
                    <a:pt x="23" y="265"/>
                  </a:lnTo>
                  <a:lnTo>
                    <a:pt x="31" y="277"/>
                  </a:lnTo>
                  <a:lnTo>
                    <a:pt x="41" y="287"/>
                  </a:lnTo>
                  <a:lnTo>
                    <a:pt x="52" y="297"/>
                  </a:lnTo>
                  <a:lnTo>
                    <a:pt x="64" y="306"/>
                  </a:lnTo>
                  <a:lnTo>
                    <a:pt x="77" y="315"/>
                  </a:lnTo>
                  <a:lnTo>
                    <a:pt x="91" y="323"/>
                  </a:lnTo>
                  <a:lnTo>
                    <a:pt x="106" y="330"/>
                  </a:lnTo>
                  <a:lnTo>
                    <a:pt x="122" y="336"/>
                  </a:lnTo>
                  <a:lnTo>
                    <a:pt x="138" y="341"/>
                  </a:lnTo>
                  <a:lnTo>
                    <a:pt x="155" y="346"/>
                  </a:lnTo>
                  <a:lnTo>
                    <a:pt x="172" y="350"/>
                  </a:lnTo>
                  <a:lnTo>
                    <a:pt x="190" y="352"/>
                  </a:lnTo>
                  <a:lnTo>
                    <a:pt x="208" y="353"/>
                  </a:lnTo>
                  <a:lnTo>
                    <a:pt x="227" y="354"/>
                  </a:lnTo>
                  <a:lnTo>
                    <a:pt x="227" y="445"/>
                  </a:lnTo>
                </a:path>
              </a:pathLst>
            </a:custGeom>
            <a:solidFill>
              <a:schemeClr val="accent1"/>
            </a:soli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s-AR"/>
            </a:p>
          </p:txBody>
        </p:sp>
        <p:sp>
          <p:nvSpPr>
            <p:cNvPr id="52247" name="Rectangle 56"/>
            <p:cNvSpPr>
              <a:spLocks noChangeArrowheads="1"/>
            </p:cNvSpPr>
            <p:nvPr/>
          </p:nvSpPr>
          <p:spPr bwMode="auto">
            <a:xfrm>
              <a:off x="201" y="3454"/>
              <a:ext cx="867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488" tIns="44450" rIns="90488" bIns="44450">
              <a:spAutoFit/>
            </a:bodyPr>
            <a:lstStyle>
              <a:lvl1pPr>
                <a:spcBef>
                  <a:spcPct val="20000"/>
                </a:spcBef>
                <a:buSzPct val="100000"/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SzPct val="100000"/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SzPct val="100000"/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50000"/>
                </a:spcBef>
                <a:buSzTx/>
                <a:buFontTx/>
                <a:buNone/>
              </a:pPr>
              <a:r>
                <a:rPr lang="es-ES" altLang="es-AR" sz="1800" b="1">
                  <a:latin typeface="Symbol" pitchFamily="18" charset="2"/>
                </a:rPr>
                <a:t>a-</a:t>
              </a:r>
              <a:r>
                <a:rPr lang="es-ES" altLang="es-AR" sz="1800" b="1"/>
                <a:t>CetoG</a:t>
              </a:r>
            </a:p>
          </p:txBody>
        </p:sp>
        <p:sp>
          <p:nvSpPr>
            <p:cNvPr id="52248" name="Rectangle 57"/>
            <p:cNvSpPr>
              <a:spLocks noChangeArrowheads="1"/>
            </p:cNvSpPr>
            <p:nvPr/>
          </p:nvSpPr>
          <p:spPr bwMode="auto">
            <a:xfrm>
              <a:off x="201" y="2728"/>
              <a:ext cx="1117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488" tIns="44450" rIns="90488" bIns="44450">
              <a:spAutoFit/>
            </a:bodyPr>
            <a:lstStyle>
              <a:lvl1pPr>
                <a:spcBef>
                  <a:spcPct val="20000"/>
                </a:spcBef>
                <a:buSzPct val="100000"/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SzPct val="100000"/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SzPct val="100000"/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50000"/>
                </a:spcBef>
                <a:buSzTx/>
                <a:buFontTx/>
                <a:buNone/>
              </a:pPr>
              <a:r>
                <a:rPr lang="es-ES" altLang="es-AR" sz="1800" b="1"/>
                <a:t>Oxalacetato</a:t>
              </a:r>
            </a:p>
          </p:txBody>
        </p:sp>
        <p:sp>
          <p:nvSpPr>
            <p:cNvPr id="52249" name="Freeform 58"/>
            <p:cNvSpPr>
              <a:spLocks/>
            </p:cNvSpPr>
            <p:nvPr/>
          </p:nvSpPr>
          <p:spPr bwMode="auto">
            <a:xfrm>
              <a:off x="1111" y="3008"/>
              <a:ext cx="273" cy="401"/>
            </a:xfrm>
            <a:custGeom>
              <a:avLst/>
              <a:gdLst>
                <a:gd name="T0" fmla="*/ 28 w 273"/>
                <a:gd name="T1" fmla="*/ 399 h 401"/>
                <a:gd name="T2" fmla="*/ 81 w 273"/>
                <a:gd name="T3" fmla="*/ 393 h 401"/>
                <a:gd name="T4" fmla="*/ 130 w 273"/>
                <a:gd name="T5" fmla="*/ 382 h 401"/>
                <a:gd name="T6" fmla="*/ 173 w 273"/>
                <a:gd name="T7" fmla="*/ 367 h 401"/>
                <a:gd name="T8" fmla="*/ 192 w 273"/>
                <a:gd name="T9" fmla="*/ 358 h 401"/>
                <a:gd name="T10" fmla="*/ 210 w 273"/>
                <a:gd name="T11" fmla="*/ 348 h 401"/>
                <a:gd name="T12" fmla="*/ 225 w 273"/>
                <a:gd name="T13" fmla="*/ 337 h 401"/>
                <a:gd name="T14" fmla="*/ 239 w 273"/>
                <a:gd name="T15" fmla="*/ 325 h 401"/>
                <a:gd name="T16" fmla="*/ 251 w 273"/>
                <a:gd name="T17" fmla="*/ 313 h 401"/>
                <a:gd name="T18" fmla="*/ 260 w 273"/>
                <a:gd name="T19" fmla="*/ 300 h 401"/>
                <a:gd name="T20" fmla="*/ 266 w 273"/>
                <a:gd name="T21" fmla="*/ 286 h 401"/>
                <a:gd name="T22" fmla="*/ 271 w 273"/>
                <a:gd name="T23" fmla="*/ 272 h 401"/>
                <a:gd name="T24" fmla="*/ 272 w 273"/>
                <a:gd name="T25" fmla="*/ 257 h 401"/>
                <a:gd name="T26" fmla="*/ 271 w 273"/>
                <a:gd name="T27" fmla="*/ 164 h 401"/>
                <a:gd name="T28" fmla="*/ 265 w 273"/>
                <a:gd name="T29" fmla="*/ 142 h 401"/>
                <a:gd name="T30" fmla="*/ 252 w 273"/>
                <a:gd name="T31" fmla="*/ 121 h 401"/>
                <a:gd name="T32" fmla="*/ 233 w 273"/>
                <a:gd name="T33" fmla="*/ 102 h 401"/>
                <a:gd name="T34" fmla="*/ 210 w 273"/>
                <a:gd name="T35" fmla="*/ 85 h 401"/>
                <a:gd name="T36" fmla="*/ 181 w 273"/>
                <a:gd name="T37" fmla="*/ 69 h 401"/>
                <a:gd name="T38" fmla="*/ 148 w 273"/>
                <a:gd name="T39" fmla="*/ 56 h 401"/>
                <a:gd name="T40" fmla="*/ 111 w 273"/>
                <a:gd name="T41" fmla="*/ 45 h 401"/>
                <a:gd name="T42" fmla="*/ 91 w 273"/>
                <a:gd name="T43" fmla="*/ 0 h 401"/>
                <a:gd name="T44" fmla="*/ 91 w 273"/>
                <a:gd name="T45" fmla="*/ 163 h 401"/>
                <a:gd name="T46" fmla="*/ 106 w 273"/>
                <a:gd name="T47" fmla="*/ 126 h 401"/>
                <a:gd name="T48" fmla="*/ 135 w 273"/>
                <a:gd name="T49" fmla="*/ 133 h 401"/>
                <a:gd name="T50" fmla="*/ 162 w 273"/>
                <a:gd name="T51" fmla="*/ 142 h 401"/>
                <a:gd name="T52" fmla="*/ 186 w 273"/>
                <a:gd name="T53" fmla="*/ 153 h 401"/>
                <a:gd name="T54" fmla="*/ 208 w 273"/>
                <a:gd name="T55" fmla="*/ 166 h 401"/>
                <a:gd name="T56" fmla="*/ 227 w 273"/>
                <a:gd name="T57" fmla="*/ 178 h 401"/>
                <a:gd name="T58" fmla="*/ 243 w 273"/>
                <a:gd name="T59" fmla="*/ 193 h 401"/>
                <a:gd name="T60" fmla="*/ 256 w 273"/>
                <a:gd name="T61" fmla="*/ 209 h 401"/>
                <a:gd name="T62" fmla="*/ 254 w 273"/>
                <a:gd name="T63" fmla="*/ 227 h 401"/>
                <a:gd name="T64" fmla="*/ 234 w 273"/>
                <a:gd name="T65" fmla="*/ 248 h 401"/>
                <a:gd name="T66" fmla="*/ 209 w 273"/>
                <a:gd name="T67" fmla="*/ 267 h 401"/>
                <a:gd name="T68" fmla="*/ 179 w 273"/>
                <a:gd name="T69" fmla="*/ 283 h 401"/>
                <a:gd name="T70" fmla="*/ 145 w 273"/>
                <a:gd name="T71" fmla="*/ 296 h 401"/>
                <a:gd name="T72" fmla="*/ 107 w 273"/>
                <a:gd name="T73" fmla="*/ 307 h 401"/>
                <a:gd name="T74" fmla="*/ 66 w 273"/>
                <a:gd name="T75" fmla="*/ 314 h 401"/>
                <a:gd name="T76" fmla="*/ 22 w 273"/>
                <a:gd name="T77" fmla="*/ 318 h 401"/>
                <a:gd name="T78" fmla="*/ 0 w 273"/>
                <a:gd name="T79" fmla="*/ 400 h 401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273"/>
                <a:gd name="T121" fmla="*/ 0 h 401"/>
                <a:gd name="T122" fmla="*/ 273 w 273"/>
                <a:gd name="T123" fmla="*/ 401 h 401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273" h="401">
                  <a:moveTo>
                    <a:pt x="0" y="400"/>
                  </a:moveTo>
                  <a:lnTo>
                    <a:pt x="28" y="399"/>
                  </a:lnTo>
                  <a:lnTo>
                    <a:pt x="55" y="397"/>
                  </a:lnTo>
                  <a:lnTo>
                    <a:pt x="81" y="393"/>
                  </a:lnTo>
                  <a:lnTo>
                    <a:pt x="106" y="389"/>
                  </a:lnTo>
                  <a:lnTo>
                    <a:pt x="130" y="382"/>
                  </a:lnTo>
                  <a:lnTo>
                    <a:pt x="152" y="375"/>
                  </a:lnTo>
                  <a:lnTo>
                    <a:pt x="173" y="367"/>
                  </a:lnTo>
                  <a:lnTo>
                    <a:pt x="183" y="363"/>
                  </a:lnTo>
                  <a:lnTo>
                    <a:pt x="192" y="358"/>
                  </a:lnTo>
                  <a:lnTo>
                    <a:pt x="201" y="353"/>
                  </a:lnTo>
                  <a:lnTo>
                    <a:pt x="210" y="348"/>
                  </a:lnTo>
                  <a:lnTo>
                    <a:pt x="218" y="343"/>
                  </a:lnTo>
                  <a:lnTo>
                    <a:pt x="225" y="337"/>
                  </a:lnTo>
                  <a:lnTo>
                    <a:pt x="233" y="331"/>
                  </a:lnTo>
                  <a:lnTo>
                    <a:pt x="239" y="325"/>
                  </a:lnTo>
                  <a:lnTo>
                    <a:pt x="245" y="319"/>
                  </a:lnTo>
                  <a:lnTo>
                    <a:pt x="251" y="313"/>
                  </a:lnTo>
                  <a:lnTo>
                    <a:pt x="256" y="307"/>
                  </a:lnTo>
                  <a:lnTo>
                    <a:pt x="260" y="300"/>
                  </a:lnTo>
                  <a:lnTo>
                    <a:pt x="263" y="293"/>
                  </a:lnTo>
                  <a:lnTo>
                    <a:pt x="266" y="286"/>
                  </a:lnTo>
                  <a:lnTo>
                    <a:pt x="269" y="279"/>
                  </a:lnTo>
                  <a:lnTo>
                    <a:pt x="271" y="272"/>
                  </a:lnTo>
                  <a:lnTo>
                    <a:pt x="272" y="264"/>
                  </a:lnTo>
                  <a:lnTo>
                    <a:pt x="272" y="257"/>
                  </a:lnTo>
                  <a:lnTo>
                    <a:pt x="272" y="176"/>
                  </a:lnTo>
                  <a:lnTo>
                    <a:pt x="271" y="164"/>
                  </a:lnTo>
                  <a:lnTo>
                    <a:pt x="269" y="153"/>
                  </a:lnTo>
                  <a:lnTo>
                    <a:pt x="265" y="142"/>
                  </a:lnTo>
                  <a:lnTo>
                    <a:pt x="259" y="132"/>
                  </a:lnTo>
                  <a:lnTo>
                    <a:pt x="252" y="121"/>
                  </a:lnTo>
                  <a:lnTo>
                    <a:pt x="243" y="112"/>
                  </a:lnTo>
                  <a:lnTo>
                    <a:pt x="233" y="102"/>
                  </a:lnTo>
                  <a:lnTo>
                    <a:pt x="222" y="93"/>
                  </a:lnTo>
                  <a:lnTo>
                    <a:pt x="210" y="85"/>
                  </a:lnTo>
                  <a:lnTo>
                    <a:pt x="196" y="76"/>
                  </a:lnTo>
                  <a:lnTo>
                    <a:pt x="181" y="69"/>
                  </a:lnTo>
                  <a:lnTo>
                    <a:pt x="165" y="62"/>
                  </a:lnTo>
                  <a:lnTo>
                    <a:pt x="148" y="56"/>
                  </a:lnTo>
                  <a:lnTo>
                    <a:pt x="130" y="50"/>
                  </a:lnTo>
                  <a:lnTo>
                    <a:pt x="111" y="45"/>
                  </a:lnTo>
                  <a:lnTo>
                    <a:pt x="91" y="41"/>
                  </a:lnTo>
                  <a:lnTo>
                    <a:pt x="91" y="0"/>
                  </a:lnTo>
                  <a:lnTo>
                    <a:pt x="0" y="74"/>
                  </a:lnTo>
                  <a:lnTo>
                    <a:pt x="91" y="163"/>
                  </a:lnTo>
                  <a:lnTo>
                    <a:pt x="91" y="123"/>
                  </a:lnTo>
                  <a:lnTo>
                    <a:pt x="106" y="126"/>
                  </a:lnTo>
                  <a:lnTo>
                    <a:pt x="121" y="130"/>
                  </a:lnTo>
                  <a:lnTo>
                    <a:pt x="135" y="133"/>
                  </a:lnTo>
                  <a:lnTo>
                    <a:pt x="149" y="138"/>
                  </a:lnTo>
                  <a:lnTo>
                    <a:pt x="162" y="142"/>
                  </a:lnTo>
                  <a:lnTo>
                    <a:pt x="174" y="148"/>
                  </a:lnTo>
                  <a:lnTo>
                    <a:pt x="186" y="153"/>
                  </a:lnTo>
                  <a:lnTo>
                    <a:pt x="197" y="159"/>
                  </a:lnTo>
                  <a:lnTo>
                    <a:pt x="208" y="166"/>
                  </a:lnTo>
                  <a:lnTo>
                    <a:pt x="218" y="172"/>
                  </a:lnTo>
                  <a:lnTo>
                    <a:pt x="227" y="178"/>
                  </a:lnTo>
                  <a:lnTo>
                    <a:pt x="235" y="185"/>
                  </a:lnTo>
                  <a:lnTo>
                    <a:pt x="243" y="193"/>
                  </a:lnTo>
                  <a:lnTo>
                    <a:pt x="250" y="201"/>
                  </a:lnTo>
                  <a:lnTo>
                    <a:pt x="256" y="209"/>
                  </a:lnTo>
                  <a:lnTo>
                    <a:pt x="261" y="216"/>
                  </a:lnTo>
                  <a:lnTo>
                    <a:pt x="254" y="227"/>
                  </a:lnTo>
                  <a:lnTo>
                    <a:pt x="245" y="238"/>
                  </a:lnTo>
                  <a:lnTo>
                    <a:pt x="234" y="248"/>
                  </a:lnTo>
                  <a:lnTo>
                    <a:pt x="222" y="258"/>
                  </a:lnTo>
                  <a:lnTo>
                    <a:pt x="209" y="267"/>
                  </a:lnTo>
                  <a:lnTo>
                    <a:pt x="195" y="275"/>
                  </a:lnTo>
                  <a:lnTo>
                    <a:pt x="179" y="283"/>
                  </a:lnTo>
                  <a:lnTo>
                    <a:pt x="162" y="290"/>
                  </a:lnTo>
                  <a:lnTo>
                    <a:pt x="145" y="296"/>
                  </a:lnTo>
                  <a:lnTo>
                    <a:pt x="126" y="302"/>
                  </a:lnTo>
                  <a:lnTo>
                    <a:pt x="107" y="307"/>
                  </a:lnTo>
                  <a:lnTo>
                    <a:pt x="86" y="311"/>
                  </a:lnTo>
                  <a:lnTo>
                    <a:pt x="66" y="314"/>
                  </a:lnTo>
                  <a:lnTo>
                    <a:pt x="44" y="316"/>
                  </a:lnTo>
                  <a:lnTo>
                    <a:pt x="22" y="318"/>
                  </a:lnTo>
                  <a:lnTo>
                    <a:pt x="0" y="318"/>
                  </a:lnTo>
                  <a:lnTo>
                    <a:pt x="0" y="400"/>
                  </a:lnTo>
                </a:path>
              </a:pathLst>
            </a:custGeom>
            <a:solidFill>
              <a:schemeClr val="accent1"/>
            </a:soli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s-AR"/>
            </a:p>
          </p:txBody>
        </p:sp>
      </p:grpSp>
      <p:sp>
        <p:nvSpPr>
          <p:cNvPr id="52243" name="Rectangle 60"/>
          <p:cNvSpPr>
            <a:spLocks noChangeArrowheads="1"/>
          </p:cNvSpPr>
          <p:nvPr/>
        </p:nvSpPr>
        <p:spPr bwMode="auto">
          <a:xfrm>
            <a:off x="2406650" y="5915025"/>
            <a:ext cx="3970338" cy="366713"/>
          </a:xfrm>
          <a:prstGeom prst="rect">
            <a:avLst/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  <a:buSzTx/>
              <a:buFontTx/>
              <a:buNone/>
            </a:pPr>
            <a:r>
              <a:rPr lang="es-ES" altLang="es-AR" sz="1800"/>
              <a:t>Mas activa en hígado y corazón</a:t>
            </a:r>
          </a:p>
        </p:txBody>
      </p:sp>
      <p:sp>
        <p:nvSpPr>
          <p:cNvPr id="52244" name="1 CuadroTexto"/>
          <p:cNvSpPr txBox="1">
            <a:spLocks noChangeArrowheads="1"/>
          </p:cNvSpPr>
          <p:nvPr/>
        </p:nvSpPr>
        <p:spPr bwMode="auto">
          <a:xfrm>
            <a:off x="939800" y="4930775"/>
            <a:ext cx="6842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r>
              <a:rPr lang="es-AR" altLang="es-AR" sz="2000">
                <a:latin typeface="Times New Roman" pitchFamily="18" charset="0"/>
              </a:rPr>
              <a:t>AAT</a:t>
            </a:r>
          </a:p>
        </p:txBody>
      </p:sp>
      <p:pic>
        <p:nvPicPr>
          <p:cNvPr id="52245" name="Picture 6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4400" y="4062413"/>
            <a:ext cx="804863" cy="53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1210363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es-PE" altLang="es-AR" sz="2400">
              <a:latin typeface="Times New Roman" pitchFamily="18" charset="0"/>
            </a:endParaRPr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es-PE" altLang="es-AR" sz="2400">
              <a:latin typeface="Times New Roman" pitchFamily="18" charset="0"/>
            </a:endParaRPr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title"/>
          </p:nvPr>
        </p:nvSpPr>
        <p:spPr>
          <a:xfrm>
            <a:off x="458788" y="276225"/>
            <a:ext cx="8226425" cy="1139825"/>
          </a:xfrm>
          <a:solidFill>
            <a:schemeClr val="bg1">
              <a:lumMod val="95000"/>
            </a:schemeClr>
          </a:solidFill>
          <a:ln w="12700" cap="flat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s-ES" altLang="es-AR" sz="3200" dirty="0" smtClean="0"/>
              <a:t>DESTINO DEL  PIRUVATO EN AEROBIOSIS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sz="quarter" idx="1"/>
          </p:nvPr>
        </p:nvSpPr>
        <p:spPr>
          <a:xfrm>
            <a:off x="251520" y="2172762"/>
            <a:ext cx="8229600" cy="4319934"/>
          </a:xfrm>
          <a:noFill/>
          <a:ln w="12700">
            <a:solidFill>
              <a:srgbClr val="0033CC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s-ES" altLang="es-AR" dirty="0" smtClean="0"/>
              <a:t>Ingresa a la mitocondria</a:t>
            </a:r>
          </a:p>
          <a:p>
            <a:endParaRPr lang="es-ES" altLang="es-AR" dirty="0" smtClean="0"/>
          </a:p>
          <a:p>
            <a:r>
              <a:rPr lang="es-ES" altLang="es-AR" dirty="0" smtClean="0"/>
              <a:t>Mecanismo de transporte (</a:t>
            </a:r>
            <a:r>
              <a:rPr lang="es-ES" altLang="es-AR" dirty="0" err="1" smtClean="0"/>
              <a:t>simporter</a:t>
            </a:r>
            <a:r>
              <a:rPr lang="es-ES" altLang="es-AR" dirty="0" smtClean="0"/>
              <a:t>) interno que </a:t>
            </a:r>
            <a:r>
              <a:rPr lang="es-ES" altLang="es-AR" dirty="0" err="1" smtClean="0"/>
              <a:t>co</a:t>
            </a:r>
            <a:r>
              <a:rPr lang="es-ES" altLang="es-AR" dirty="0" smtClean="0"/>
              <a:t>-transporta un protón</a:t>
            </a:r>
          </a:p>
          <a:p>
            <a:pPr>
              <a:buFontTx/>
              <a:buNone/>
            </a:pPr>
            <a:endParaRPr lang="es-ES" altLang="es-AR" dirty="0" smtClean="0"/>
          </a:p>
          <a:p>
            <a:r>
              <a:rPr lang="es-ES" altLang="es-AR" dirty="0" smtClean="0"/>
              <a:t>Dentro de la mitocondria se </a:t>
            </a:r>
            <a:r>
              <a:rPr lang="es-ES" altLang="es-AR" dirty="0" err="1" smtClean="0"/>
              <a:t>descarboxila</a:t>
            </a:r>
            <a:r>
              <a:rPr lang="es-ES" altLang="es-AR" dirty="0" smtClean="0"/>
              <a:t> a Acetil-</a:t>
            </a:r>
            <a:r>
              <a:rPr lang="es-ES" altLang="es-AR" dirty="0" err="1" smtClean="0"/>
              <a:t>CoA</a:t>
            </a:r>
            <a:endParaRPr lang="es-ES" altLang="es-AR" dirty="0" smtClean="0"/>
          </a:p>
          <a:p>
            <a:pPr>
              <a:buFontTx/>
              <a:buNone/>
            </a:pPr>
            <a:endParaRPr lang="es-ES" altLang="es-AR" dirty="0" smtClean="0"/>
          </a:p>
          <a:p>
            <a:r>
              <a:rPr lang="es-ES" altLang="es-AR" dirty="0" smtClean="0"/>
              <a:t>Interviene un complejo </a:t>
            </a:r>
            <a:r>
              <a:rPr lang="es-ES" altLang="es-AR" dirty="0" err="1" smtClean="0"/>
              <a:t>multienzimático</a:t>
            </a:r>
            <a:endParaRPr lang="es-ES" altLang="es-AR" dirty="0" smtClean="0"/>
          </a:p>
        </p:txBody>
      </p:sp>
    </p:spTree>
    <p:extLst>
      <p:ext uri="{BB962C8B-B14F-4D97-AF65-F5344CB8AC3E}">
        <p14:creationId xmlns:p14="http://schemas.microsoft.com/office/powerpoint/2010/main" val="418752431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irador">
  <a:themeElements>
    <a:clrScheme name="Mirador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Mirador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Mirador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3149</TotalTime>
  <Words>902</Words>
  <Application>Microsoft Office PowerPoint</Application>
  <PresentationFormat>Presentación en pantalla (4:3)</PresentationFormat>
  <Paragraphs>263</Paragraphs>
  <Slides>33</Slides>
  <Notes>18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33</vt:i4>
      </vt:variant>
    </vt:vector>
  </HeadingPairs>
  <TitlesOfParts>
    <vt:vector size="34" baseType="lpstr">
      <vt:lpstr>Mirador</vt:lpstr>
      <vt:lpstr>CICLO DE KREBS VÍA DE LAS PENTOSAS</vt:lpstr>
      <vt:lpstr>Presentación de PowerPoint</vt:lpstr>
      <vt:lpstr>Presentación de PowerPoint</vt:lpstr>
      <vt:lpstr>Presentación de PowerPoint</vt:lpstr>
      <vt:lpstr>QUE OCURRE EN CONDICIONES ANAERÓBICAS??</vt:lpstr>
      <vt:lpstr>QUE OCURRE EN CONDICIONES AERÓBICAS??</vt:lpstr>
      <vt:lpstr>Presentación de PowerPoint</vt:lpstr>
      <vt:lpstr>Presentación de PowerPoint</vt:lpstr>
      <vt:lpstr>DESTINO DEL  PIRUVATO EN AEROBIOSIS</vt:lpstr>
      <vt:lpstr>Presentación de PowerPoint</vt:lpstr>
      <vt:lpstr>REGULACION DE LA ACTIVIDAD DE PDH</vt:lpstr>
      <vt:lpstr> DESTINO DE LOS PRODUCTOS DE LA DESCARBOXILACION OXIDATIVA DE PIRUVATO</vt:lpstr>
      <vt:lpstr>Procedencia de Acetil-CoA</vt:lpstr>
      <vt:lpstr>FUNCIONES DEL CICLO DE KREBS</vt:lpstr>
      <vt:lpstr>Presentación de PowerPoint</vt:lpstr>
      <vt:lpstr>ESQUEMA DE LA PRIMERA REACCION DEL C. DE KREBS</vt:lpstr>
      <vt:lpstr>REACCION DE LA ISOCITRATO DESHIDROGENASA</vt:lpstr>
      <vt:lpstr>REACCION DE LA a-CETOGLUTARATO DESHIDROGENASA</vt:lpstr>
      <vt:lpstr>REACCION DE LA Succinil-CoA sintetasa ó Succinato tioquinasa</vt:lpstr>
      <vt:lpstr>Reacción de la Succinato deshidrogenasa</vt:lpstr>
      <vt:lpstr>Reacción de la Fumarasa</vt:lpstr>
      <vt:lpstr>Reacción de la Malato deshidrogenasa</vt:lpstr>
      <vt:lpstr>Presentación de PowerPoint</vt:lpstr>
      <vt:lpstr>Presentación de PowerPoint</vt:lpstr>
      <vt:lpstr>Reguladores ciclo de krebs</vt:lpstr>
      <vt:lpstr>Reacciones anapleróticas y función anfibólica del ciclo de krebs</vt:lpstr>
      <vt:lpstr>BALANCE ENERGETICO DEL CICLO DE KREBS</vt:lpstr>
      <vt:lpstr>VIA DE LAS PENTOSAS</vt:lpstr>
      <vt:lpstr>CARACTERISTICAS DE LAS REACCIONES DE LA VIA DE LAS PENTOSAS</vt:lpstr>
      <vt:lpstr>REACCIONES DE LA FASE OXIDATIVA</vt:lpstr>
      <vt:lpstr>REACCIONES DE LA FASE NO OXIDATIVA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CICLO DE KREBS VÍA DE LAS PENTOSAS</dc:title>
  <dc:creator>ethel</dc:creator>
  <cp:lastModifiedBy>ethel</cp:lastModifiedBy>
  <cp:revision>13</cp:revision>
  <dcterms:created xsi:type="dcterms:W3CDTF">2015-04-20T13:15:10Z</dcterms:created>
  <dcterms:modified xsi:type="dcterms:W3CDTF">2016-05-03T17:41:07Z</dcterms:modified>
</cp:coreProperties>
</file>